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48" r:id="rId4"/>
  </p:sldMasterIdLst>
  <p:notesMasterIdLst>
    <p:notesMasterId r:id="rId11"/>
  </p:notesMasterIdLst>
  <p:handoutMasterIdLst>
    <p:handoutMasterId r:id="rId12"/>
  </p:handoutMasterIdLst>
  <p:sldIdLst>
    <p:sldId id="338" r:id="rId5"/>
    <p:sldId id="335" r:id="rId6"/>
    <p:sldId id="339" r:id="rId7"/>
    <p:sldId id="340" r:id="rId8"/>
    <p:sldId id="342" r:id="rId9"/>
    <p:sldId id="34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660"/>
  </p:normalViewPr>
  <p:slideViewPr>
    <p:cSldViewPr snapToGrid="0">
      <p:cViewPr varScale="1">
        <p:scale>
          <a:sx n="86" d="100"/>
          <a:sy n="86" d="100"/>
        </p:scale>
        <p:origin x="570" y="114"/>
      </p:cViewPr>
      <p:guideLst/>
    </p:cSldViewPr>
  </p:slideViewPr>
  <p:notesTextViewPr>
    <p:cViewPr>
      <p:scale>
        <a:sx n="1" d="1"/>
        <a:sy n="1" d="1"/>
      </p:scale>
      <p:origin x="0" y="0"/>
    </p:cViewPr>
  </p:notesTextViewPr>
  <p:notesViewPr>
    <p:cSldViewPr snapToGrid="0">
      <p:cViewPr varScale="1">
        <p:scale>
          <a:sx n="60" d="100"/>
          <a:sy n="60" d="100"/>
        </p:scale>
        <p:origin x="893"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ACDB4-642F-4F82-9C8D-2DC384BF8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BB06E6-7341-4F07-8285-8B35565B99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CC4456-0E88-4EB2-8FDA-8240F984B54A}" type="datetimeFigureOut">
              <a:rPr lang="en-US" smtClean="0"/>
              <a:t>4/30/2021</a:t>
            </a:fld>
            <a:endParaRPr lang="en-US" dirty="0"/>
          </a:p>
        </p:txBody>
      </p:sp>
      <p:sp>
        <p:nvSpPr>
          <p:cNvPr id="4" name="Footer Placeholder 3">
            <a:extLst>
              <a:ext uri="{FF2B5EF4-FFF2-40B4-BE49-F238E27FC236}">
                <a16:creationId xmlns:a16="http://schemas.microsoft.com/office/drawing/2014/main" id="{F2C88C94-6E7C-4506-82BE-23DAD04DCE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5A5C082-911A-46EA-8DF6-A63F9F9E0A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3086C9-2826-46AE-BD8E-F12CB3F9C8B4}" type="slidenum">
              <a:rPr lang="en-US" smtClean="0"/>
              <a:t>‹#›</a:t>
            </a:fld>
            <a:endParaRPr lang="en-US" dirty="0"/>
          </a:p>
        </p:txBody>
      </p:sp>
    </p:spTree>
    <p:extLst>
      <p:ext uri="{BB962C8B-B14F-4D97-AF65-F5344CB8AC3E}">
        <p14:creationId xmlns:p14="http://schemas.microsoft.com/office/powerpoint/2010/main" val="18759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E9994-CBF9-4364-B2D1-761774B9F53C}" type="datetimeFigureOut">
              <a:rPr lang="en-US" smtClean="0"/>
              <a:t>4/30/2021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D0BC5-116C-42CF-8B28-245F66D50665}" type="slidenum">
              <a:rPr lang="en-US" smtClean="0"/>
              <a:t>‹#›</a:t>
            </a:fld>
            <a:endParaRPr lang="en-US" dirty="0"/>
          </a:p>
        </p:txBody>
      </p:sp>
    </p:spTree>
    <p:extLst>
      <p:ext uri="{BB962C8B-B14F-4D97-AF65-F5344CB8AC3E}">
        <p14:creationId xmlns:p14="http://schemas.microsoft.com/office/powerpoint/2010/main" val="2499818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EE62B5-0727-4FE1-B35D-4CC400F0421B}" type="datetime1">
              <a:rPr lang="en-US" smtClean="0"/>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E30329-BDC0-4E94-85A6-029919402EA5}" type="datetime1">
              <a:rPr lang="en-US" smtClean="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2B72B49-901F-4A06-A293-97E642D291F1}" type="datetime1">
              <a:rPr lang="en-US" smtClean="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88B8AC0-DF40-478D-AC66-7E53B92DC39D}" type="datetime1">
              <a:rPr lang="en-US" smtClean="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50704E-628F-4B07-B462-FEAA60A43C6F}" type="datetime1">
              <a:rPr lang="en-US" smtClean="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8FDF3892-6A72-4732-B216-4C6AC1274CD7}" type="datetime1">
              <a:rPr lang="en-US" smtClean="0"/>
              <a:t>4/30/2021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CAFB02B0-6B64-4F60-8B09-8996E3F912FC}" type="datetime1">
              <a:rPr lang="en-US" smtClean="0"/>
              <a:t>4/30/2021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6DF3EBD-7946-447F-81B7-F8E13B1E0F65}" type="datetime1">
              <a:rPr lang="en-US" smtClean="0"/>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07126" y="5936187"/>
            <a:ext cx="2743200" cy="365125"/>
          </a:xfrm>
        </p:spPr>
        <p:txBody>
          <a:bodyPr/>
          <a:lstStyle/>
          <a:p>
            <a:fld id="{10E91673-9338-481D-B5F9-C19B4D8B220D}" type="datetime1">
              <a:rPr lang="en-US" smtClean="0"/>
              <a:t>4/30/2021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D29E9A-D780-446F-844A-BE267EEAD3AE}" type="datetime1">
              <a:rPr lang="en-US" smtClean="0"/>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EB7C910-909F-4D24-AD23-A62C7BD67FC7}" type="datetime1">
              <a:rPr lang="en-US" smtClean="0"/>
              <a:t>4/30/2021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0320" y="2336873"/>
            <a:ext cx="46983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94123" y="2336873"/>
            <a:ext cx="4700058"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A83216-DF3C-46DB-A40A-96FF3C606000}" type="datetime1">
              <a:rPr lang="en-US" smtClean="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3720A9-03EA-4B84-88A6-300F0BD51786}" type="datetime1">
              <a:rPr lang="en-US" smtClean="0"/>
              <a:t>4/30/2021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F7BD0E-0FCD-4324-A628-FDB0CB3327DA}" type="datetime1">
              <a:rPr lang="en-US" smtClean="0"/>
              <a:t>4/30/2021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392EC9E-8B9A-41EE-9BA7-24325F3A2FA7}" type="datetime1">
              <a:rPr lang="en-US" smtClean="0"/>
              <a:t>4/30/2021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a:p>
        </p:txBody>
      </p:sp>
      <p:sp>
        <p:nvSpPr>
          <p:cNvPr id="3" name="Content Placeholder 2"/>
          <p:cNvSpPr>
            <a:spLocks noGrp="1"/>
          </p:cNvSpPr>
          <p:nvPr>
            <p:ph idx="1"/>
          </p:nvPr>
        </p:nvSpPr>
        <p:spPr>
          <a:xfrm>
            <a:off x="4685846" y="2336873"/>
            <a:ext cx="5608336"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04F5E6-D73A-4AD2-857F-AF5620C48E9C}" type="datetime1">
              <a:rPr lang="en-US" smtClean="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8F6E721-8DEF-49EB-A280-ECA7ED0AF9E9}" type="datetime1">
              <a:rPr lang="en-US" smtClean="0"/>
              <a:t>4/30/2021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6947E68-D1AB-47D2-8C40-7F44C00C5B87}" type="datetime1">
              <a:rPr lang="en-US" smtClean="0"/>
              <a:t>4/30/2021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hyperlink" Target="https://www.csusm.edu/ccc/programs/diaspora.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5041628" cy="3599316"/>
          </a:xfrm>
        </p:spPr>
        <p:txBody>
          <a:bodyPr>
            <a:normAutofit/>
          </a:bodyPr>
          <a:lstStyle/>
          <a:p>
            <a:pPr marL="0" indent="0" algn="ctr">
              <a:lnSpc>
                <a:spcPct val="100000"/>
              </a:lnSpc>
              <a:buNone/>
            </a:pPr>
            <a:r>
              <a:rPr lang="en-US" sz="4400" dirty="0"/>
              <a:t>Celebrate Asian Pacific American Heritage Month</a:t>
            </a:r>
            <a:r>
              <a:rPr lang="en-US" sz="4400" b="1" dirty="0"/>
              <a:t> </a:t>
            </a:r>
            <a:r>
              <a:rPr lang="en-US" sz="4400" dirty="0" smtClean="0"/>
              <a:t> with Dane County </a:t>
            </a:r>
          </a:p>
          <a:p>
            <a:pPr marL="0" indent="0">
              <a:lnSpc>
                <a:spcPct val="100000"/>
              </a:lnSpc>
              <a:buNone/>
            </a:pPr>
            <a:endParaRPr lang="en-US" sz="2000" dirty="0">
              <a:solidFill>
                <a:srgbClr val="FF0000"/>
              </a:solidFill>
            </a:endParaRPr>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6096000" y="10"/>
            <a:ext cx="6092823" cy="6856310"/>
          </a:xfrm>
          <a:prstGeom prst="ellipse">
            <a:avLst/>
          </a:prstGeom>
          <a:ln>
            <a:noFill/>
          </a:ln>
          <a:effectLst>
            <a:softEdge rad="112500"/>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278780" y="753228"/>
            <a:ext cx="5977053" cy="1080938"/>
          </a:xfrm>
        </p:spPr>
        <p:txBody>
          <a:bodyPr>
            <a:normAutofit/>
          </a:bodyPr>
          <a:lstStyle/>
          <a:p>
            <a:pPr algn="ctr"/>
            <a:r>
              <a:rPr lang="en-US" dirty="0" smtClean="0"/>
              <a:t>MAY 2021</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6633" y="-1670"/>
            <a:ext cx="3226420" cy="6705383"/>
          </a:xfrm>
          <a:prstGeom prst="rect">
            <a:avLst/>
          </a:prstGeom>
          <a:ln>
            <a:noFill/>
          </a:ln>
          <a:effectLst>
            <a:softEdge rad="112500"/>
          </a:effectLst>
        </p:spPr>
      </p:pic>
    </p:spTree>
    <p:extLst>
      <p:ext uri="{BB962C8B-B14F-4D97-AF65-F5344CB8AC3E}">
        <p14:creationId xmlns:p14="http://schemas.microsoft.com/office/powerpoint/2010/main" val="3034021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7A865E47-4365-4F21-B8EA-13B2C12BCB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2" name="Rectangle 71">
              <a:extLst>
                <a:ext uri="{FF2B5EF4-FFF2-40B4-BE49-F238E27FC236}">
                  <a16:creationId xmlns:a16="http://schemas.microsoft.com/office/drawing/2014/main" id="{0CE24988-BB27-40E5-A961-9FA7ED0DB9B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3" name="Picture 72">
              <a:extLst>
                <a:ext uri="{FF2B5EF4-FFF2-40B4-BE49-F238E27FC236}">
                  <a16:creationId xmlns:a16="http://schemas.microsoft.com/office/drawing/2014/main" id="{80BDE80E-ADE0-4E16-8F80-306A15F4D3FB}"/>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231938DA-620A-4CBC-BBE9-7431181FEEAC}"/>
              </a:ext>
            </a:extLst>
          </p:cNvPr>
          <p:cNvSpPr>
            <a:spLocks noGrp="1"/>
          </p:cNvSpPr>
          <p:nvPr>
            <p:ph idx="1"/>
          </p:nvPr>
        </p:nvSpPr>
        <p:spPr>
          <a:xfrm>
            <a:off x="680322" y="2336873"/>
            <a:ext cx="5041628" cy="3599316"/>
          </a:xfrm>
        </p:spPr>
        <p:txBody>
          <a:bodyPr>
            <a:normAutofit/>
          </a:bodyPr>
          <a:lstStyle/>
          <a:p>
            <a:pPr marL="0" indent="0">
              <a:lnSpc>
                <a:spcPct val="100000"/>
              </a:lnSpc>
              <a:buNone/>
            </a:pPr>
            <a:r>
              <a:rPr lang="en-US" b="1" dirty="0">
                <a:solidFill>
                  <a:schemeClr val="bg1"/>
                </a:solidFill>
              </a:rPr>
              <a:t>Asian American and Pacific Islander Heritage Month</a:t>
            </a:r>
            <a:r>
              <a:rPr lang="en-US" dirty="0">
                <a:solidFill>
                  <a:schemeClr val="bg1"/>
                </a:solidFill>
              </a:rPr>
              <a:t> </a:t>
            </a:r>
            <a:r>
              <a:rPr lang="en-US" dirty="0" smtClean="0">
                <a:solidFill>
                  <a:schemeClr val="bg1"/>
                </a:solidFill>
              </a:rPr>
              <a:t>for </a:t>
            </a:r>
            <a:r>
              <a:rPr lang="en-US" dirty="0">
                <a:solidFill>
                  <a:schemeClr val="bg1"/>
                </a:solidFill>
              </a:rPr>
              <a:t>the duration of month </a:t>
            </a:r>
            <a:r>
              <a:rPr lang="en-US" dirty="0" smtClean="0">
                <a:solidFill>
                  <a:schemeClr val="bg1"/>
                </a:solidFill>
              </a:rPr>
              <a:t>of May</a:t>
            </a:r>
            <a:r>
              <a:rPr lang="en-US" dirty="0">
                <a:solidFill>
                  <a:schemeClr val="bg1"/>
                </a:solidFill>
              </a:rPr>
              <a:t> for recognizing the contributions and </a:t>
            </a:r>
            <a:r>
              <a:rPr lang="en-US" dirty="0" smtClean="0">
                <a:solidFill>
                  <a:schemeClr val="bg1"/>
                </a:solidFill>
              </a:rPr>
              <a:t>influences </a:t>
            </a:r>
            <a:r>
              <a:rPr lang="en-US" dirty="0">
                <a:solidFill>
                  <a:schemeClr val="bg1"/>
                </a:solidFill>
              </a:rPr>
              <a:t>of </a:t>
            </a:r>
            <a:r>
              <a:rPr lang="en-US" dirty="0" smtClean="0">
                <a:solidFill>
                  <a:schemeClr val="bg1"/>
                </a:solidFill>
              </a:rPr>
              <a:t>Asian Americans and Pacific Island Americans to </a:t>
            </a:r>
            <a:r>
              <a:rPr lang="en-US" dirty="0">
                <a:solidFill>
                  <a:schemeClr val="bg1"/>
                </a:solidFill>
              </a:rPr>
              <a:t>the history, culture, </a:t>
            </a:r>
            <a:r>
              <a:rPr lang="en-US" dirty="0" smtClean="0">
                <a:solidFill>
                  <a:schemeClr val="bg1"/>
                </a:solidFill>
              </a:rPr>
              <a:t>and varied achievements in </a:t>
            </a:r>
            <a:r>
              <a:rPr lang="en-US" dirty="0">
                <a:solidFill>
                  <a:schemeClr val="bg1"/>
                </a:solidFill>
              </a:rPr>
              <a:t>the </a:t>
            </a:r>
            <a:r>
              <a:rPr lang="en-US" dirty="0" smtClean="0">
                <a:solidFill>
                  <a:schemeClr val="bg1"/>
                </a:solidFill>
              </a:rPr>
              <a:t>United States.</a:t>
            </a:r>
            <a:endParaRPr lang="en-US" sz="2000" dirty="0">
              <a:solidFill>
                <a:srgbClr val="FF0000"/>
              </a:solidFill>
            </a:endParaRPr>
          </a:p>
        </p:txBody>
      </p:sp>
      <p:pic>
        <p:nvPicPr>
          <p:cNvPr id="10" name="Picture 9" descr="geometric abstract image">
            <a:extLst>
              <a:ext uri="{FF2B5EF4-FFF2-40B4-BE49-F238E27FC236}">
                <a16:creationId xmlns:a16="http://schemas.microsoft.com/office/drawing/2014/main" id="{3B093CFC-D141-4494-87B6-0CE4A5794C0C}"/>
              </a:ext>
            </a:extLst>
          </p:cNvPr>
          <p:cNvPicPr>
            <a:picLocks noChangeAspect="1"/>
          </p:cNvPicPr>
          <p:nvPr/>
        </p:nvPicPr>
        <p:blipFill rotWithShape="1">
          <a:blip r:embed="rId3"/>
          <a:srcRect l="17963" r="24720" b="1"/>
          <a:stretch/>
        </p:blipFill>
        <p:spPr>
          <a:xfrm>
            <a:off x="6096000" y="10"/>
            <a:ext cx="6092823" cy="6856310"/>
          </a:xfrm>
          <a:prstGeom prst="rect">
            <a:avLst/>
          </a:prstGeom>
          <a:ln>
            <a:noFill/>
          </a:ln>
          <a:effectLst/>
        </p:spPr>
      </p:pic>
      <p:sp>
        <p:nvSpPr>
          <p:cNvPr id="75" name="Rectangle 74">
            <a:extLst>
              <a:ext uri="{FF2B5EF4-FFF2-40B4-BE49-F238E27FC236}">
                <a16:creationId xmlns:a16="http://schemas.microsoft.com/office/drawing/2014/main" id="{13BC1C09-8FD1-4619-B317-E9EED5E55D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FDF349-B4ED-4B46-89D0-6CCB5684D201}"/>
              </a:ext>
            </a:extLst>
          </p:cNvPr>
          <p:cNvSpPr>
            <a:spLocks noGrp="1"/>
          </p:cNvSpPr>
          <p:nvPr>
            <p:ph type="title"/>
          </p:nvPr>
        </p:nvSpPr>
        <p:spPr>
          <a:xfrm>
            <a:off x="278780" y="753228"/>
            <a:ext cx="5977053" cy="1080938"/>
          </a:xfrm>
        </p:spPr>
        <p:txBody>
          <a:bodyPr>
            <a:normAutofit/>
          </a:bodyPr>
          <a:lstStyle/>
          <a:p>
            <a:r>
              <a:rPr lang="en-US" dirty="0" smtClean="0"/>
              <a:t>Asian American Pacific Islander Heritage Month</a:t>
            </a:r>
            <a:endParaRPr lang="en-US" dirty="0"/>
          </a:p>
        </p:txBody>
      </p:sp>
      <p:pic>
        <p:nvPicPr>
          <p:cNvPr id="77" name="Picture 76">
            <a:extLst>
              <a:ext uri="{FF2B5EF4-FFF2-40B4-BE49-F238E27FC236}">
                <a16:creationId xmlns:a16="http://schemas.microsoft.com/office/drawing/2014/main" id="{D3143E80-C928-46DB-9299-0BD06348A928}"/>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5833" y="99935"/>
            <a:ext cx="5782467" cy="665645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446443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Countries Make Up the Continent of Asia?</a:t>
            </a:r>
            <a:endParaRPr lang="en-US" dirty="0"/>
          </a:p>
        </p:txBody>
      </p:sp>
      <p:sp>
        <p:nvSpPr>
          <p:cNvPr id="3" name="Content Placeholder 2"/>
          <p:cNvSpPr>
            <a:spLocks noGrp="1"/>
          </p:cNvSpPr>
          <p:nvPr>
            <p:ph sz="half" idx="1"/>
          </p:nvPr>
        </p:nvSpPr>
        <p:spPr>
          <a:xfrm>
            <a:off x="89210" y="2152185"/>
            <a:ext cx="5180110" cy="4326674"/>
          </a:xfrm>
        </p:spPr>
        <p:txBody>
          <a:bodyPr>
            <a:normAutofit fontScale="92500" lnSpcReduction="20000"/>
          </a:bodyPr>
          <a:lstStyle/>
          <a:p>
            <a:pPr marL="0" indent="0" algn="ctr">
              <a:buNone/>
            </a:pPr>
            <a:r>
              <a:rPr lang="en-US" dirty="0" smtClean="0"/>
              <a:t>According to National Geographic Asia includes:</a:t>
            </a:r>
          </a:p>
          <a:p>
            <a:pPr marL="0" indent="0">
              <a:buNone/>
            </a:pPr>
            <a:r>
              <a:rPr lang="en-US" dirty="0" smtClean="0"/>
              <a:t>Afghanistan</a:t>
            </a:r>
            <a:r>
              <a:rPr lang="en-US" dirty="0"/>
              <a:t>, Armenia, Azerbaijan, Bahrain, Bangladesh, Bhutan, Brunei, Cambodia, China, Georgia, India, Indonesia, Iran, Iraq, Israel, Japan, Jordan, Kazakhstan, Kuwait, Kyrgyzstan, Laos, Lebanon, Malaysia, Maldives, Mongolia, Myanmar (Burma), Nepal, North Korea, Oman, Pakistan, Philippines, Qatar, Russia, Saudi Arabia, Singapore, South Korea, Sri Lanka, Syria, Tajikistan, Thailand, Timor-Leste (East Timor), Turkey, Turkmenistan, United Arab Emirates, Uzbekistan, Vietnam, and Yemen.</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91240" y="2152185"/>
            <a:ext cx="6800760" cy="4326674"/>
          </a:xfrm>
          <a:prstGeom prst="rect">
            <a:avLst/>
          </a:prstGeom>
          <a:ln>
            <a:noFill/>
          </a:ln>
          <a:effectLst>
            <a:softEdge rad="112500"/>
          </a:effectLst>
        </p:spPr>
      </p:pic>
    </p:spTree>
    <p:extLst>
      <p:ext uri="{BB962C8B-B14F-4D97-AF65-F5344CB8AC3E}">
        <p14:creationId xmlns:p14="http://schemas.microsoft.com/office/powerpoint/2010/main" val="160620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Pacific Islanders</a:t>
            </a:r>
            <a:endParaRPr lang="en-US" dirty="0"/>
          </a:p>
        </p:txBody>
      </p:sp>
      <p:sp>
        <p:nvSpPr>
          <p:cNvPr id="3" name="Content Placeholder 2"/>
          <p:cNvSpPr>
            <a:spLocks noGrp="1"/>
          </p:cNvSpPr>
          <p:nvPr>
            <p:ph sz="half" idx="1"/>
          </p:nvPr>
        </p:nvSpPr>
        <p:spPr>
          <a:xfrm>
            <a:off x="412691" y="2007220"/>
            <a:ext cx="4698358" cy="4583151"/>
          </a:xfrm>
        </p:spPr>
        <p:txBody>
          <a:bodyPr>
            <a:normAutofit/>
          </a:bodyPr>
          <a:lstStyle/>
          <a:p>
            <a:r>
              <a:rPr lang="en-US" b="1" dirty="0" smtClean="0"/>
              <a:t>Pacific Islanders</a:t>
            </a:r>
            <a:r>
              <a:rPr lang="en-US" dirty="0" smtClean="0"/>
              <a:t> refer to those whose origins are the original peoples of Polynesia, Micronesia, and Melanesia. Polynesia includes Hawaii (Native Hawaiian), Samoa (Samoan), American Samoa (Samoan), Tokelau (Tokelauan), Tahiti (Tahitian), and Tonga (Tongan)</a:t>
            </a:r>
          </a:p>
          <a:p>
            <a:endParaRPr lang="en-US" dirty="0" smtClean="0"/>
          </a:p>
          <a:p>
            <a:pPr marL="0" indent="0" algn="ctr">
              <a:buNone/>
            </a:pPr>
            <a:r>
              <a:rPr lang="en-US" sz="1100" dirty="0" smtClean="0"/>
              <a:t>Cross-Cultural Center- California State University San Marcos</a:t>
            </a:r>
          </a:p>
          <a:p>
            <a:pPr marL="0" indent="0" algn="ctr">
              <a:buNone/>
            </a:pPr>
            <a:r>
              <a:rPr lang="en-US" sz="1100" dirty="0" smtClean="0"/>
              <a:t>Map – Britannia  </a:t>
            </a:r>
            <a:endParaRPr lang="en-US" sz="1100"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91474" y="2336873"/>
            <a:ext cx="5366706" cy="39747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4059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Breakdown </a:t>
            </a:r>
            <a:r>
              <a:rPr lang="en-US" dirty="0"/>
              <a:t>by Location</a:t>
            </a:r>
          </a:p>
        </p:txBody>
      </p:sp>
      <p:sp>
        <p:nvSpPr>
          <p:cNvPr id="6" name="Content Placeholder 5"/>
          <p:cNvSpPr>
            <a:spLocks noGrp="1"/>
          </p:cNvSpPr>
          <p:nvPr>
            <p:ph idx="1"/>
          </p:nvPr>
        </p:nvSpPr>
        <p:spPr>
          <a:xfrm>
            <a:off x="167268" y="2029522"/>
            <a:ext cx="11675327" cy="4828477"/>
          </a:xfrm>
        </p:spPr>
        <p:txBody>
          <a:bodyPr>
            <a:normAutofit fontScale="85000" lnSpcReduction="10000"/>
          </a:bodyPr>
          <a:lstStyle/>
          <a:p>
            <a:pPr lvl="0"/>
            <a:r>
              <a:rPr lang="en-US" dirty="0">
                <a:solidFill>
                  <a:schemeClr val="bg1"/>
                </a:solidFill>
              </a:rPr>
              <a:t>East Asians</a:t>
            </a:r>
            <a:r>
              <a:rPr lang="en-US" dirty="0"/>
              <a:t> refer to people from China (including Macau and Hong Kong), Korea, Japan, Okinawa, Taiwan, and Mongolia.</a:t>
            </a:r>
          </a:p>
          <a:p>
            <a:pPr lvl="0"/>
            <a:r>
              <a:rPr lang="en-US" dirty="0">
                <a:solidFill>
                  <a:schemeClr val="bg1"/>
                </a:solidFill>
              </a:rPr>
              <a:t>South Asians </a:t>
            </a:r>
            <a:r>
              <a:rPr lang="en-US" dirty="0"/>
              <a:t>refer to people from the following countries: Bangladesh, Bhutan, India, the Maldives, Nepal, Pakistan, and Sri Lanka. Ethnic groups include Sindhi, Gujarati, Punjabi, Tamil, and many others.</a:t>
            </a:r>
          </a:p>
          <a:p>
            <a:pPr lvl="0"/>
            <a:r>
              <a:rPr lang="en-US" dirty="0">
                <a:solidFill>
                  <a:schemeClr val="bg1"/>
                </a:solidFill>
              </a:rPr>
              <a:t>Southeast Asians</a:t>
            </a:r>
            <a:r>
              <a:rPr lang="en-US" dirty="0"/>
              <a:t> refer to people from the following countries and ethnic groups: Burma, Brunei, Cambodia (Khmer, Cham, KhmerLoeu), Indonesia, Laos (Hmong</a:t>
            </a:r>
            <a:r>
              <a:rPr lang="en-US" dirty="0" smtClean="0"/>
              <a:t>, Lao</a:t>
            </a:r>
            <a:r>
              <a:rPr lang="en-US" dirty="0"/>
              <a:t>, Lao Loum, Iu Mien, Khmu, Tai Dam, Tai Leu, and many other ethnic groups), Malaysia, Singapore, Thailand, Timor-Leste, Philippines, and Vietnam (Vietnamese, Khmer Kampuchea Krom, Montagnards).</a:t>
            </a:r>
          </a:p>
          <a:p>
            <a:pPr lvl="0"/>
            <a:r>
              <a:rPr lang="en-US" dirty="0">
                <a:solidFill>
                  <a:schemeClr val="bg1"/>
                </a:solidFill>
              </a:rPr>
              <a:t>Pacific Islanders</a:t>
            </a:r>
            <a:r>
              <a:rPr lang="en-US" dirty="0"/>
              <a:t> refer to those whose origins are the original peoples of Polynesia, Micronesia, and Melanesia. Polynesia includes Hawaii (Native Hawaiian), Samoa (Samoan), American Samoa (Samoan), Tokelau (Tokelauan), Tahiti (Tahitian), and Tonga (Tongan). Micronesia includes Guam (Guamanian or Chamorro), Mariana Islands (Mariana Islander), Saipan (Saipanese), Palau (Palauan), Yap (Yapanese), Chuuk (Chuukese), Pohnpei (Pohnpeian), Kosrae (Kosraean), Marshall Islands (Marshallese), and Kiribati (I-Kiribat). Melanesia includes Fiji (Fijian), Papau New Guinea (Papua New Guinean), Solomon Islands (Solomon Islander), and Vanuatu (Ni-Vanuatu</a:t>
            </a:r>
            <a:r>
              <a:rPr lang="en-US" dirty="0" smtClean="0"/>
              <a:t>).</a:t>
            </a:r>
          </a:p>
          <a:p>
            <a:pPr marL="0" lvl="0" indent="0" algn="ctr">
              <a:buNone/>
            </a:pPr>
            <a:r>
              <a:rPr lang="en-US" sz="1200" dirty="0"/>
              <a:t>Source - </a:t>
            </a:r>
            <a:r>
              <a:rPr lang="en-US" sz="1200" dirty="0">
                <a:hlinkClick r:id="rId2"/>
              </a:rPr>
              <a:t>https://</a:t>
            </a:r>
            <a:r>
              <a:rPr lang="en-US" sz="1200" dirty="0" smtClean="0">
                <a:hlinkClick r:id="rId2"/>
              </a:rPr>
              <a:t>www.csusm.edu/ccc/programs/diaspora.html</a:t>
            </a:r>
            <a:r>
              <a:rPr lang="en-US" sz="1200" dirty="0" smtClean="0"/>
              <a:t> </a:t>
            </a:r>
            <a:endParaRPr lang="en-US" sz="1200" dirty="0"/>
          </a:p>
          <a:p>
            <a:endParaRPr lang="en-US" dirty="0"/>
          </a:p>
        </p:txBody>
      </p:sp>
    </p:spTree>
    <p:extLst>
      <p:ext uri="{BB962C8B-B14F-4D97-AF65-F5344CB8AC3E}">
        <p14:creationId xmlns:p14="http://schemas.microsoft.com/office/powerpoint/2010/main" val="3862297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CELEBRATE AAPI HERITAGE MONTH WITH DANE COUNTY </a:t>
            </a:r>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710480" y="2127503"/>
            <a:ext cx="4567119" cy="45671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Content Placeholder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80160" y="2029968"/>
            <a:ext cx="4828032" cy="4828032"/>
          </a:xfr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7248" y="0"/>
            <a:ext cx="3078400" cy="1292724"/>
          </a:xfrm>
          <a:prstGeom prst="rect">
            <a:avLst/>
          </a:prstGeom>
          <a:ln>
            <a:noFill/>
          </a:ln>
          <a:effectLst>
            <a:softEdge rad="112500"/>
          </a:effectLst>
        </p:spPr>
      </p:pic>
    </p:spTree>
    <p:extLst>
      <p:ext uri="{BB962C8B-B14F-4D97-AF65-F5344CB8AC3E}">
        <p14:creationId xmlns:p14="http://schemas.microsoft.com/office/powerpoint/2010/main" val="104280503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E0B8658-DE86-42E1-9D01-970FE6B6ABA5}">
  <ds:schemaRefs>
    <ds:schemaRef ds:uri="http://purl.org/dc/elements/1.1/"/>
    <ds:schemaRef ds:uri="http://schemas.microsoft.com/office/2006/metadata/properties"/>
    <ds:schemaRef ds:uri="http://purl.org/dc/terms/"/>
    <ds:schemaRef ds:uri="http://schemas.microsoft.com/office/2006/documentManagement/types"/>
    <ds:schemaRef ds:uri="16c05727-aa75-4e4a-9b5f-8a80a1165891"/>
    <ds:schemaRef ds:uri="http://purl.org/dc/dcmitype/"/>
    <ds:schemaRef ds:uri="http://schemas.microsoft.com/office/infopath/2007/PartnerControls"/>
    <ds:schemaRef ds:uri="http://schemas.openxmlformats.org/package/2006/metadata/core-properties"/>
    <ds:schemaRef ds:uri="71af3243-3dd4-4a8d-8c0d-dd76da1f02a5"/>
    <ds:schemaRef ds:uri="http://www.w3.org/XML/1998/namespace"/>
  </ds:schemaRefs>
</ds:datastoreItem>
</file>

<file path=customXml/itemProps2.xml><?xml version="1.0" encoding="utf-8"?>
<ds:datastoreItem xmlns:ds="http://schemas.openxmlformats.org/officeDocument/2006/customXml" ds:itemID="{3E14B9E1-7F97-4662-8FB1-AC5A81D5A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13FBCD-4DF7-4ECF-9257-7B99D54993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Berlin design</Template>
  <TotalTime>0</TotalTime>
  <Words>528</Words>
  <Application>Microsoft Office PowerPoint</Application>
  <PresentationFormat>Widescreen</PresentationFormat>
  <Paragraphs>19</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Trebuchet MS</vt:lpstr>
      <vt:lpstr>Berlin</vt:lpstr>
      <vt:lpstr>MAY 2021</vt:lpstr>
      <vt:lpstr>Asian American Pacific Islander Heritage Month</vt:lpstr>
      <vt:lpstr>What Countries Make Up the Continent of Asia?</vt:lpstr>
      <vt:lpstr>Pacific Islanders</vt:lpstr>
      <vt:lpstr>Breakdown by Location</vt:lpstr>
      <vt:lpstr>CELEBRATE AAPI HERITAGE MONTH WITH DANE COUNTY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2021-04-23T22:20:34Z</dcterms:created>
  <dcterms:modified xsi:type="dcterms:W3CDTF">2021-04-30T16:20:20Z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