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73" r:id="rId3"/>
    <p:sldId id="268" r:id="rId4"/>
    <p:sldId id="260" r:id="rId5"/>
    <p:sldId id="269" r:id="rId6"/>
    <p:sldId id="270" r:id="rId7"/>
    <p:sldId id="271" r:id="rId8"/>
    <p:sldId id="272" r:id="rId9"/>
    <p:sldId id="275" r:id="rId10"/>
    <p:sldId id="276" r:id="rId11"/>
    <p:sldId id="277" r:id="rId12"/>
    <p:sldId id="267"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p:cViewPr varScale="1">
        <p:scale>
          <a:sx n="86" d="100"/>
          <a:sy n="86" d="100"/>
        </p:scale>
        <p:origin x="570" y="90"/>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2/22/2021</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dirty="0"/>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2/22/2021</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dirty="0"/>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smtClean="0"/>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t>2/22/2021</a:t>
            </a:fld>
            <a:endParaRPr dirty="0"/>
          </a:p>
        </p:txBody>
      </p:sp>
      <p:sp>
        <p:nvSpPr>
          <p:cNvPr id="6" name="Slide Number Placeholder 5"/>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Vertical Title 1"/>
          <p:cNvSpPr>
            <a:spLocks noGrp="1"/>
          </p:cNvSpPr>
          <p:nvPr>
            <p:ph type="title" orient="vert"/>
          </p:nvPr>
        </p:nvSpPr>
        <p:spPr>
          <a:xfrm>
            <a:off x="10058399" y="457201"/>
            <a:ext cx="2057401" cy="59436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t>2/22/2021</a:t>
            </a:fld>
            <a:endParaRPr dirty="0"/>
          </a:p>
        </p:txBody>
      </p:sp>
      <p:sp>
        <p:nvSpPr>
          <p:cNvPr id="6" name="Slide Number Placeholder 5"/>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t>2/22/2021</a:t>
            </a:fld>
            <a:endParaRPr dirty="0"/>
          </a:p>
        </p:txBody>
      </p:sp>
      <p:sp>
        <p:nvSpPr>
          <p:cNvPr id="6" name="Slide Number Placeholder 5"/>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smtClean="0"/>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37CC0096-1860-4642-9CD2-0079EA5E7CD1}" type="datetimeFigureOut">
              <a:rPr lang="en-US"/>
              <a:t>2/22/2021</a:t>
            </a:fld>
            <a:endParaRPr dirty="0"/>
          </a:p>
        </p:txBody>
      </p:sp>
      <p:sp>
        <p:nvSpPr>
          <p:cNvPr id="7" name="Slide Number Placeholder 6"/>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37CC0096-1860-4642-9CD2-0079EA5E7CD1}" type="datetimeFigureOut">
              <a:rPr lang="en-US"/>
              <a:t>2/22/2021</a:t>
            </a:fld>
            <a:endParaRPr dirty="0"/>
          </a:p>
        </p:txBody>
      </p:sp>
      <p:sp>
        <p:nvSpPr>
          <p:cNvPr id="9" name="Slide Number Placeholder 8"/>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37CC0096-1860-4642-9CD2-0079EA5E7CD1}" type="datetimeFigureOut">
              <a:rPr lang="en-US"/>
              <a:t>2/22/2021</a:t>
            </a:fld>
            <a:endParaRPr dirty="0"/>
          </a:p>
        </p:txBody>
      </p:sp>
      <p:sp>
        <p:nvSpPr>
          <p:cNvPr id="5" name="Slide Number Placeholder 4"/>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37CC0096-1860-4642-9CD2-0079EA5E7CD1}" type="datetimeFigureOut">
              <a:rPr lang="en-US"/>
              <a:t>2/22/2021</a:t>
            </a:fld>
            <a:endParaRPr dirty="0"/>
          </a:p>
        </p:txBody>
      </p:sp>
      <p:sp>
        <p:nvSpPr>
          <p:cNvPr id="4" name="Slide Number Placeholder 3"/>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2/22/2021</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guides.mclibrary.duke.edu/blackhistorymonth/chronology" TargetMode="External"/><Relationship Id="rId2" Type="http://schemas.openxmlformats.org/officeDocument/2006/relationships/hyperlink" Target="https://www.ama-assn.org/about/ama-history/history-african-americans-and-organized-medicine" TargetMode="External"/><Relationship Id="rId1" Type="http://schemas.openxmlformats.org/officeDocument/2006/relationships/slideLayout" Target="../slideLayouts/slideLayout4.xml"/><Relationship Id="rId5" Type="http://schemas.openxmlformats.org/officeDocument/2006/relationships/hyperlink" Target="https://www.americanbar.org/groups/crsj/publications/human_rights_magazine_home/the-state-of-healthcare-in-the-united-states/racial-disparities-in-health-care/" TargetMode="External"/><Relationship Id="rId4" Type="http://schemas.openxmlformats.org/officeDocument/2006/relationships/hyperlink" Target="https://tcf.org/content/report/racism-inequality-health-care-african-americans/?agreed=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African Americans in Medicine and Health Care</a:t>
            </a:r>
            <a:endParaRPr lang="en-US" dirty="0"/>
          </a:p>
        </p:txBody>
      </p:sp>
      <p:sp>
        <p:nvSpPr>
          <p:cNvPr id="3" name="Subtitle 2"/>
          <p:cNvSpPr>
            <a:spLocks noGrp="1"/>
          </p:cNvSpPr>
          <p:nvPr>
            <p:ph type="subTitle" idx="1"/>
          </p:nvPr>
        </p:nvSpPr>
        <p:spPr/>
        <p:txBody>
          <a:bodyPr/>
          <a:lstStyle/>
          <a:p>
            <a:pPr algn="ctr"/>
            <a:r>
              <a:rPr lang="en-US" dirty="0" smtClean="0">
                <a:solidFill>
                  <a:srgbClr val="00B050"/>
                </a:solidFill>
              </a:rPr>
              <a:t>Black history month </a:t>
            </a:r>
            <a:endParaRPr lang="en-US" dirty="0">
              <a:solidFill>
                <a:srgbClr val="00B050"/>
              </a:solidFill>
            </a:endParaRPr>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220"/>
            <a:ext cx="10744200" cy="1325563"/>
          </a:xfrm>
        </p:spPr>
        <p:txBody>
          <a:bodyPr/>
          <a:lstStyle/>
          <a:p>
            <a:pPr algn="ctr"/>
            <a:r>
              <a:rPr lang="en-US" dirty="0"/>
              <a:t>Dr. George Franklin </a:t>
            </a:r>
            <a:r>
              <a:rPr lang="en-US" dirty="0" smtClean="0"/>
              <a:t>Grant, DDS (1847 - 1910)</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6801" y="1825625"/>
            <a:ext cx="3352800" cy="4879975"/>
          </a:xfrm>
        </p:spPr>
      </p:pic>
      <p:sp>
        <p:nvSpPr>
          <p:cNvPr id="4" name="Content Placeholder 3"/>
          <p:cNvSpPr>
            <a:spLocks noGrp="1"/>
          </p:cNvSpPr>
          <p:nvPr>
            <p:ph sz="half" idx="2"/>
          </p:nvPr>
        </p:nvSpPr>
        <p:spPr>
          <a:xfrm>
            <a:off x="5105400" y="1676400"/>
            <a:ext cx="6019800" cy="5181600"/>
          </a:xfrm>
        </p:spPr>
        <p:txBody>
          <a:bodyPr>
            <a:normAutofit fontScale="62500" lnSpcReduction="20000"/>
          </a:bodyPr>
          <a:lstStyle/>
          <a:p>
            <a:pPr marL="0" indent="0" algn="ctr">
              <a:buNone/>
            </a:pPr>
            <a:r>
              <a:rPr lang="en-US" dirty="0" smtClean="0"/>
              <a:t>One of Two of the First African Americans </a:t>
            </a:r>
            <a:r>
              <a:rPr lang="en-US" dirty="0"/>
              <a:t>to </a:t>
            </a:r>
            <a:r>
              <a:rPr lang="en-US" dirty="0" smtClean="0"/>
              <a:t>Enroll </a:t>
            </a:r>
            <a:r>
              <a:rPr lang="en-US" dirty="0"/>
              <a:t>in </a:t>
            </a:r>
            <a:r>
              <a:rPr lang="en-US" dirty="0" smtClean="0"/>
              <a:t>the Inaugural Class at Harvard </a:t>
            </a:r>
            <a:r>
              <a:rPr lang="en-US" dirty="0"/>
              <a:t>Dental </a:t>
            </a:r>
            <a:r>
              <a:rPr lang="en-US" dirty="0" smtClean="0"/>
              <a:t>School</a:t>
            </a:r>
          </a:p>
          <a:p>
            <a:pPr marL="0" indent="0">
              <a:buNone/>
            </a:pPr>
            <a:r>
              <a:rPr lang="en-US" dirty="0" smtClean="0"/>
              <a:t>EDUCATION</a:t>
            </a:r>
          </a:p>
          <a:p>
            <a:pPr marL="0" indent="0">
              <a:buNone/>
            </a:pPr>
            <a:r>
              <a:rPr lang="en-US" dirty="0"/>
              <a:t>Dr. </a:t>
            </a:r>
            <a:r>
              <a:rPr lang="en-US" dirty="0" smtClean="0"/>
              <a:t>Grant </a:t>
            </a:r>
            <a:r>
              <a:rPr lang="en-US" dirty="0"/>
              <a:t>along with Dr. </a:t>
            </a:r>
            <a:r>
              <a:rPr lang="en-US" dirty="0" smtClean="0"/>
              <a:t>Robert Tanner Freeman became </a:t>
            </a:r>
            <a:r>
              <a:rPr lang="en-US" dirty="0"/>
              <a:t>the first </a:t>
            </a:r>
            <a:r>
              <a:rPr lang="en-US" dirty="0" smtClean="0"/>
              <a:t>African Americans  </a:t>
            </a:r>
            <a:r>
              <a:rPr lang="en-US" dirty="0"/>
              <a:t>to enroll in </a:t>
            </a:r>
            <a:r>
              <a:rPr lang="en-US" dirty="0" smtClean="0"/>
              <a:t>Harvard </a:t>
            </a:r>
            <a:r>
              <a:rPr lang="en-US" dirty="0"/>
              <a:t>University Dental School in </a:t>
            </a:r>
            <a:r>
              <a:rPr lang="en-US" dirty="0" smtClean="0"/>
              <a:t>1867. Dr</a:t>
            </a:r>
            <a:r>
              <a:rPr lang="en-US" dirty="0"/>
              <a:t>. Franklin graduated in </a:t>
            </a:r>
            <a:r>
              <a:rPr lang="en-US" dirty="0" smtClean="0"/>
              <a:t>1870 from Harvard Dental School, a year after Dr. Freeman.   </a:t>
            </a:r>
          </a:p>
          <a:p>
            <a:pPr marL="0" indent="0">
              <a:buNone/>
            </a:pPr>
            <a:r>
              <a:rPr lang="en-US" dirty="0" smtClean="0"/>
              <a:t>ACCOMPLISHMENTS</a:t>
            </a:r>
          </a:p>
          <a:p>
            <a:pPr marL="0" indent="0">
              <a:buNone/>
            </a:pPr>
            <a:r>
              <a:rPr lang="en-US" dirty="0" smtClean="0"/>
              <a:t>Dr. Grant </a:t>
            </a:r>
            <a:r>
              <a:rPr lang="en-US" dirty="0"/>
              <a:t>became the first African American faculty member at Harvard, in the School of Mechanical Dentistry, where he served for 19 years</a:t>
            </a:r>
            <a:r>
              <a:rPr lang="en-US" dirty="0" smtClean="0"/>
              <a:t>. His specialty was helping individuals born with a cleft palate. </a:t>
            </a:r>
            <a:r>
              <a:rPr lang="en-US" dirty="0"/>
              <a:t>He was a </a:t>
            </a:r>
            <a:r>
              <a:rPr lang="en-US" dirty="0" smtClean="0"/>
              <a:t>founder and </a:t>
            </a:r>
            <a:r>
              <a:rPr lang="en-US" dirty="0"/>
              <a:t>president of the Harvard </a:t>
            </a:r>
            <a:r>
              <a:rPr lang="en-US" dirty="0" smtClean="0"/>
              <a:t>Odonatological Society.  Beginning in 1881, he served as President </a:t>
            </a:r>
            <a:r>
              <a:rPr lang="en-US" dirty="0"/>
              <a:t>of the Harvard Dental </a:t>
            </a:r>
            <a:r>
              <a:rPr lang="en-US" dirty="0" smtClean="0"/>
              <a:t>Association. </a:t>
            </a:r>
          </a:p>
          <a:p>
            <a:pPr marL="0" indent="0">
              <a:buNone/>
            </a:pPr>
            <a:r>
              <a:rPr lang="en-US" dirty="0" smtClean="0"/>
              <a:t>INVENTIONS </a:t>
            </a:r>
          </a:p>
          <a:p>
            <a:pPr marL="0" indent="0">
              <a:buNone/>
            </a:pPr>
            <a:r>
              <a:rPr lang="en-US" dirty="0" smtClean="0"/>
              <a:t>Dr. Grant invented and patented </a:t>
            </a:r>
            <a:r>
              <a:rPr lang="en-US" dirty="0"/>
              <a:t>a prosthetic device that allowed patients to speak more normally</a:t>
            </a:r>
            <a:r>
              <a:rPr lang="en-US" dirty="0" smtClean="0"/>
              <a:t>. </a:t>
            </a:r>
          </a:p>
          <a:p>
            <a:pPr marL="0" indent="0">
              <a:buNone/>
            </a:pPr>
            <a:r>
              <a:rPr lang="en-US" dirty="0" smtClean="0"/>
              <a:t>Dr. Grant </a:t>
            </a:r>
            <a:r>
              <a:rPr lang="en-US" dirty="0"/>
              <a:t>invented and patented </a:t>
            </a:r>
            <a:r>
              <a:rPr lang="en-US" dirty="0" smtClean="0"/>
              <a:t>the </a:t>
            </a:r>
            <a:r>
              <a:rPr lang="en-US" dirty="0"/>
              <a:t>golf </a:t>
            </a:r>
            <a:r>
              <a:rPr lang="en-US" dirty="0" smtClean="0"/>
              <a:t>tee in 1889. The tee was whittled </a:t>
            </a:r>
            <a:r>
              <a:rPr lang="en-US" dirty="0"/>
              <a:t>from wood and capped </a:t>
            </a:r>
            <a:r>
              <a:rPr lang="en-US" dirty="0" smtClean="0"/>
              <a:t>with </a:t>
            </a:r>
            <a:r>
              <a:rPr lang="en-US" dirty="0"/>
              <a:t>a latex resin </a:t>
            </a:r>
            <a:r>
              <a:rPr lang="en-US" dirty="0" smtClean="0"/>
              <a:t>that was used </a:t>
            </a:r>
            <a:r>
              <a:rPr lang="en-US" dirty="0"/>
              <a:t>in dentistry for root canals.</a:t>
            </a:r>
            <a:endParaRPr lang="en-US" dirty="0" smtClean="0"/>
          </a:p>
          <a:p>
            <a:pPr marL="0" indent="0">
              <a:buNone/>
            </a:pPr>
            <a:endParaRPr lang="en-US" dirty="0"/>
          </a:p>
        </p:txBody>
      </p:sp>
    </p:spTree>
    <p:extLst>
      <p:ext uri="{BB962C8B-B14F-4D97-AF65-F5344CB8AC3E}">
        <p14:creationId xmlns:p14="http://schemas.microsoft.com/office/powerpoint/2010/main" val="332739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 Vivien Thomas  (1910 – 1985)</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1825624"/>
            <a:ext cx="4114800" cy="4498976"/>
          </a:xfrm>
        </p:spPr>
      </p:pic>
      <p:sp>
        <p:nvSpPr>
          <p:cNvPr id="4" name="Content Placeholder 3"/>
          <p:cNvSpPr>
            <a:spLocks noGrp="1"/>
          </p:cNvSpPr>
          <p:nvPr>
            <p:ph sz="half" idx="2"/>
          </p:nvPr>
        </p:nvSpPr>
        <p:spPr>
          <a:xfrm>
            <a:off x="5257800" y="1825624"/>
            <a:ext cx="6477000" cy="4803776"/>
          </a:xfrm>
        </p:spPr>
        <p:txBody>
          <a:bodyPr>
            <a:normAutofit fontScale="47500" lnSpcReduction="20000"/>
          </a:bodyPr>
          <a:lstStyle/>
          <a:p>
            <a:pPr marL="0" indent="0">
              <a:buNone/>
            </a:pPr>
            <a:r>
              <a:rPr lang="en-US" sz="2900" dirty="0" smtClean="0"/>
              <a:t>EDUCATION</a:t>
            </a:r>
          </a:p>
          <a:p>
            <a:pPr marL="0" indent="0">
              <a:buNone/>
            </a:pPr>
            <a:r>
              <a:rPr lang="en-US" sz="2500" dirty="0" smtClean="0"/>
              <a:t>Vivien Thomas is a graduate of Pearl High School in Nashville, TN.  He wanted to study medicine and </a:t>
            </a:r>
            <a:r>
              <a:rPr lang="en-US" sz="2500" dirty="0"/>
              <a:t>become a </a:t>
            </a:r>
            <a:r>
              <a:rPr lang="en-US" sz="2500" dirty="0" smtClean="0"/>
              <a:t>doctor.  He enrolled at </a:t>
            </a:r>
            <a:r>
              <a:rPr lang="en-US" sz="2500" dirty="0"/>
              <a:t>the Tennessee Agricultural and Industrial </a:t>
            </a:r>
            <a:r>
              <a:rPr lang="en-US" sz="2500" dirty="0" smtClean="0"/>
              <a:t>College</a:t>
            </a:r>
            <a:r>
              <a:rPr lang="en-US" sz="2500" dirty="0"/>
              <a:t> </a:t>
            </a:r>
            <a:r>
              <a:rPr lang="en-US" sz="2500" dirty="0" smtClean="0"/>
              <a:t>(Tennessee State University, Nashville, TN) as </a:t>
            </a:r>
            <a:r>
              <a:rPr lang="en-US" sz="2500" dirty="0"/>
              <a:t>a premedical </a:t>
            </a:r>
            <a:r>
              <a:rPr lang="en-US" sz="2500" dirty="0" smtClean="0"/>
              <a:t>student. </a:t>
            </a:r>
            <a:r>
              <a:rPr lang="en-US" sz="2500" dirty="0"/>
              <a:t> </a:t>
            </a:r>
            <a:r>
              <a:rPr lang="en-US" sz="2500" dirty="0" smtClean="0"/>
              <a:t>When </a:t>
            </a:r>
            <a:r>
              <a:rPr lang="en-US" sz="2500" dirty="0"/>
              <a:t>the United States entered the Great Depression, this caused him to put his plans on hold. </a:t>
            </a:r>
            <a:endParaRPr lang="en-US" sz="2500" dirty="0" smtClean="0"/>
          </a:p>
          <a:p>
            <a:pPr marL="0" indent="0">
              <a:buNone/>
            </a:pPr>
            <a:r>
              <a:rPr lang="en-US" sz="2900" dirty="0" smtClean="0"/>
              <a:t>CAREER</a:t>
            </a:r>
          </a:p>
          <a:p>
            <a:pPr marL="0" indent="0">
              <a:buNone/>
            </a:pPr>
            <a:r>
              <a:rPr lang="en-US" sz="2500" dirty="0"/>
              <a:t>I</a:t>
            </a:r>
            <a:r>
              <a:rPr lang="en-US" sz="2500" dirty="0" smtClean="0"/>
              <a:t>n  1930,  Vivien Thomas secured </a:t>
            </a:r>
            <a:r>
              <a:rPr lang="en-US" sz="2500" dirty="0"/>
              <a:t>a job as surgical research assistant with Dr</a:t>
            </a:r>
            <a:r>
              <a:rPr lang="en-US" sz="2500" dirty="0" smtClean="0"/>
              <a:t>. Alfred Blalock at Vanderbilt University.  </a:t>
            </a:r>
            <a:r>
              <a:rPr lang="en-US" sz="2500" dirty="0"/>
              <a:t> </a:t>
            </a:r>
            <a:r>
              <a:rPr lang="en-US" sz="2500" dirty="0" smtClean="0"/>
              <a:t>The two conducted groundbreaking </a:t>
            </a:r>
            <a:r>
              <a:rPr lang="en-US" sz="2500" dirty="0"/>
              <a:t>research </a:t>
            </a:r>
            <a:r>
              <a:rPr lang="en-US" sz="2500" dirty="0" smtClean="0"/>
              <a:t>on the  </a:t>
            </a:r>
            <a:r>
              <a:rPr lang="en-US" sz="2500" dirty="0"/>
              <a:t>causes of </a:t>
            </a:r>
            <a:r>
              <a:rPr lang="en-US" sz="2500" dirty="0" smtClean="0"/>
              <a:t>hemorrhagic</a:t>
            </a:r>
            <a:r>
              <a:rPr lang="en-US" sz="2500" baseline="30000" dirty="0" smtClean="0"/>
              <a:t>[</a:t>
            </a:r>
            <a:r>
              <a:rPr lang="en-US" sz="2500" dirty="0" smtClean="0"/>
              <a:t> and traumatic shock   Blalock, with the assistance of Thomas, disproved </a:t>
            </a:r>
            <a:r>
              <a:rPr lang="en-US" sz="2500" dirty="0"/>
              <a:t>that shock was caused </a:t>
            </a:r>
            <a:r>
              <a:rPr lang="en-US" sz="2500" dirty="0" smtClean="0"/>
              <a:t>by toxins in </a:t>
            </a:r>
            <a:r>
              <a:rPr lang="en-US" sz="2500" dirty="0"/>
              <a:t>the </a:t>
            </a:r>
            <a:r>
              <a:rPr lang="en-US" sz="2500" dirty="0" smtClean="0"/>
              <a:t>blood.   The </a:t>
            </a:r>
            <a:r>
              <a:rPr lang="en-US" sz="2500" dirty="0"/>
              <a:t>work Blalock </a:t>
            </a:r>
            <a:r>
              <a:rPr lang="en-US" sz="2500" dirty="0" smtClean="0"/>
              <a:t>and Thomas did made </a:t>
            </a:r>
            <a:r>
              <a:rPr lang="en-US" sz="2500" dirty="0"/>
              <a:t>Blalock </a:t>
            </a:r>
            <a:r>
              <a:rPr lang="en-US" sz="2500" dirty="0" smtClean="0"/>
              <a:t>a pioneer in American surgery.  In 1941,Blalock was </a:t>
            </a:r>
            <a:r>
              <a:rPr lang="en-US" sz="2500" dirty="0"/>
              <a:t>offered the position of Chief of Surgery </a:t>
            </a:r>
            <a:r>
              <a:rPr lang="en-US" sz="2500" dirty="0" smtClean="0"/>
              <a:t>Johns Hopkins where he attended Medical College.  Blalock requested </a:t>
            </a:r>
            <a:r>
              <a:rPr lang="en-US" sz="2500" dirty="0"/>
              <a:t>that Thomas </a:t>
            </a:r>
            <a:r>
              <a:rPr lang="en-US" sz="2500" dirty="0" smtClean="0"/>
              <a:t>be able to accompany him to the University. </a:t>
            </a:r>
          </a:p>
          <a:p>
            <a:pPr marL="0" indent="0">
              <a:buNone/>
            </a:pPr>
            <a:r>
              <a:rPr lang="en-US" sz="2900" dirty="0" smtClean="0"/>
              <a:t>LEGACY</a:t>
            </a:r>
          </a:p>
          <a:p>
            <a:pPr marL="0" indent="0">
              <a:buNone/>
            </a:pPr>
            <a:r>
              <a:rPr lang="en-US" sz="2500" dirty="0" smtClean="0"/>
              <a:t>Despite not having a medical degree, Dr. Thomas became a cardiac surgery pioneer </a:t>
            </a:r>
            <a:r>
              <a:rPr lang="en-US" sz="2500" dirty="0"/>
              <a:t>and a teacher of operative techniques to </a:t>
            </a:r>
            <a:r>
              <a:rPr lang="en-US" sz="2500" dirty="0" smtClean="0"/>
              <a:t>many </a:t>
            </a:r>
            <a:r>
              <a:rPr lang="en-US" sz="2500" dirty="0"/>
              <a:t>prominent surgeons</a:t>
            </a:r>
            <a:r>
              <a:rPr lang="en-US" sz="2500" dirty="0" smtClean="0"/>
              <a:t>.  John Hopkins presented Vivien Thomas with an honorary Doctor of Law Degree In 1976. </a:t>
            </a:r>
            <a:r>
              <a:rPr lang="en-US" sz="2500" dirty="0"/>
              <a:t> </a:t>
            </a:r>
            <a:r>
              <a:rPr lang="en-US" sz="2500" dirty="0" smtClean="0"/>
              <a:t>Dr. Thomas was </a:t>
            </a:r>
            <a:r>
              <a:rPr lang="en-US" sz="2500" dirty="0"/>
              <a:t>appointed to the faculty of the School of Medicine as Instructor of </a:t>
            </a:r>
            <a:r>
              <a:rPr lang="en-US" sz="2500" dirty="0" smtClean="0"/>
              <a:t>Surgery after working there for 37 years; however, he </a:t>
            </a:r>
            <a:r>
              <a:rPr lang="en-US" sz="2500" dirty="0"/>
              <a:t>was never allowed to operate on a living </a:t>
            </a:r>
            <a:r>
              <a:rPr lang="en-US" sz="2500" dirty="0" smtClean="0"/>
              <a:t>patient.</a:t>
            </a:r>
            <a:r>
              <a:rPr lang="en-US" sz="2500" baseline="30000" dirty="0"/>
              <a:t> </a:t>
            </a:r>
            <a:r>
              <a:rPr lang="en-US" sz="2500" dirty="0" smtClean="0"/>
              <a:t>In  </a:t>
            </a:r>
            <a:r>
              <a:rPr lang="en-US" sz="2500" dirty="0"/>
              <a:t>2005, Johns Hopkins School of Medicine </a:t>
            </a:r>
            <a:r>
              <a:rPr lang="en-US" sz="2500" dirty="0" smtClean="0"/>
              <a:t>began </a:t>
            </a:r>
            <a:r>
              <a:rPr lang="en-US" sz="2500" dirty="0"/>
              <a:t>splitting incoming first-year students into four colleges, each named for famous Hopkins faculty members who had major impacts on the history of medicine. Thomas was chosen as one of the </a:t>
            </a:r>
            <a:r>
              <a:rPr lang="en-US" sz="2500" dirty="0" smtClean="0"/>
              <a:t>four.</a:t>
            </a:r>
            <a:endParaRPr lang="en-US" sz="2500" dirty="0"/>
          </a:p>
          <a:p>
            <a:pPr marL="0" indent="0">
              <a:buNone/>
            </a:pPr>
            <a:r>
              <a:rPr lang="en-US" sz="2500" dirty="0" smtClean="0"/>
              <a:t>His life story was memorialize in the HBO movie “Something the Lord Made.”</a:t>
            </a:r>
            <a:endParaRPr lang="en-US" sz="2500" dirty="0"/>
          </a:p>
        </p:txBody>
      </p:sp>
    </p:spTree>
    <p:extLst>
      <p:ext uri="{BB962C8B-B14F-4D97-AF65-F5344CB8AC3E}">
        <p14:creationId xmlns:p14="http://schemas.microsoft.com/office/powerpoint/2010/main" val="219966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AFRICAN AMERICANS IN MEDICINE AND HEALTHCARE FACTOID</a:t>
            </a:r>
            <a:endParaRPr lang="en-US" dirty="0"/>
          </a:p>
        </p:txBody>
      </p:sp>
      <p:sp>
        <p:nvSpPr>
          <p:cNvPr id="3" name="Content Placeholder 2"/>
          <p:cNvSpPr>
            <a:spLocks noGrp="1"/>
          </p:cNvSpPr>
          <p:nvPr>
            <p:ph sz="half" idx="2"/>
          </p:nvPr>
        </p:nvSpPr>
        <p:spPr/>
        <p:txBody>
          <a:bodyPr>
            <a:normAutofit fontScale="85000" lnSpcReduction="20000"/>
          </a:bodyPr>
          <a:lstStyle/>
          <a:p>
            <a:pPr marL="0" indent="0" algn="ctr">
              <a:buNone/>
            </a:pPr>
            <a:r>
              <a:rPr lang="en-US" dirty="0" smtClean="0"/>
              <a:t>BLACK MEDICAL COLLEGES</a:t>
            </a:r>
          </a:p>
          <a:p>
            <a:pPr marL="0" indent="0">
              <a:buNone/>
            </a:pPr>
            <a:r>
              <a:rPr lang="en-US" dirty="0" smtClean="0"/>
              <a:t>There are four </a:t>
            </a:r>
            <a:r>
              <a:rPr lang="en-US" dirty="0"/>
              <a:t>historically </a:t>
            </a:r>
            <a:r>
              <a:rPr lang="en-US" b="1" dirty="0"/>
              <a:t>Black medical schools</a:t>
            </a:r>
            <a:r>
              <a:rPr lang="en-US" dirty="0"/>
              <a:t> </a:t>
            </a:r>
            <a:r>
              <a:rPr lang="en-US" dirty="0" smtClean="0"/>
              <a:t>in the United States. </a:t>
            </a:r>
          </a:p>
          <a:p>
            <a:r>
              <a:rPr lang="en-US" dirty="0" smtClean="0"/>
              <a:t>Meharry</a:t>
            </a:r>
            <a:r>
              <a:rPr lang="en-US" dirty="0"/>
              <a:t> </a:t>
            </a:r>
            <a:r>
              <a:rPr lang="en-US" b="1" dirty="0"/>
              <a:t>Medical</a:t>
            </a:r>
            <a:r>
              <a:rPr lang="en-US" dirty="0"/>
              <a:t> College (Meharry</a:t>
            </a:r>
            <a:r>
              <a:rPr lang="en-US" dirty="0" smtClean="0"/>
              <a:t>), the oldest and located in Nashville, Tennessee</a:t>
            </a:r>
          </a:p>
          <a:p>
            <a:r>
              <a:rPr lang="en-US" dirty="0" smtClean="0"/>
              <a:t>Howard </a:t>
            </a:r>
            <a:r>
              <a:rPr lang="en-US" dirty="0"/>
              <a:t>University College of </a:t>
            </a:r>
            <a:r>
              <a:rPr lang="en-US" b="1" dirty="0"/>
              <a:t>Medicine</a:t>
            </a:r>
            <a:r>
              <a:rPr lang="en-US" dirty="0"/>
              <a:t> (Howard), </a:t>
            </a:r>
            <a:r>
              <a:rPr lang="en-US" dirty="0" smtClean="0"/>
              <a:t>located in Washington D.C.</a:t>
            </a:r>
          </a:p>
          <a:p>
            <a:r>
              <a:rPr lang="en-US" dirty="0" smtClean="0"/>
              <a:t>Morehouse</a:t>
            </a:r>
            <a:r>
              <a:rPr lang="en-US" dirty="0"/>
              <a:t> </a:t>
            </a:r>
            <a:r>
              <a:rPr lang="en-US" b="1" dirty="0"/>
              <a:t>School</a:t>
            </a:r>
            <a:r>
              <a:rPr lang="en-US" dirty="0"/>
              <a:t> of </a:t>
            </a:r>
            <a:r>
              <a:rPr lang="en-US" b="1" dirty="0"/>
              <a:t>Medicine</a:t>
            </a:r>
            <a:r>
              <a:rPr lang="en-US" dirty="0"/>
              <a:t> (Morehouse), l</a:t>
            </a:r>
            <a:r>
              <a:rPr lang="en-US" dirty="0" smtClean="0"/>
              <a:t>ocated in Atlanta Georgia and </a:t>
            </a:r>
          </a:p>
          <a:p>
            <a:r>
              <a:rPr lang="en-US" dirty="0" smtClean="0"/>
              <a:t>Charles </a:t>
            </a:r>
            <a:r>
              <a:rPr lang="en-US" dirty="0"/>
              <a:t>R. Drew University of </a:t>
            </a:r>
            <a:r>
              <a:rPr lang="en-US" b="1" dirty="0"/>
              <a:t>Medicine</a:t>
            </a:r>
            <a:r>
              <a:rPr lang="en-US" dirty="0"/>
              <a:t> and </a:t>
            </a:r>
            <a:r>
              <a:rPr lang="en-US" dirty="0" smtClean="0"/>
              <a:t>Science, located in Los Angeles, California</a:t>
            </a:r>
          </a:p>
          <a:p>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46775" y="1825625"/>
            <a:ext cx="3840650" cy="4575175"/>
          </a:xfrm>
        </p:spPr>
      </p:pic>
    </p:spTree>
    <p:extLst>
      <p:ext uri="{BB962C8B-B14F-4D97-AF65-F5344CB8AC3E}">
        <p14:creationId xmlns:p14="http://schemas.microsoft.com/office/powerpoint/2010/main" val="336810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READING RESOURCES </a:t>
            </a:r>
            <a:endParaRPr lang="en-US" dirty="0"/>
          </a:p>
        </p:txBody>
      </p:sp>
      <p:sp>
        <p:nvSpPr>
          <p:cNvPr id="3" name="Content Placeholder 2"/>
          <p:cNvSpPr>
            <a:spLocks noGrp="1"/>
          </p:cNvSpPr>
          <p:nvPr>
            <p:ph sz="half" idx="1"/>
          </p:nvPr>
        </p:nvSpPr>
        <p:spPr/>
        <p:txBody>
          <a:bodyPr>
            <a:normAutofit fontScale="85000" lnSpcReduction="10000"/>
          </a:bodyPr>
          <a:lstStyle/>
          <a:p>
            <a:pPr marL="0" indent="0" algn="ctr">
              <a:buNone/>
            </a:pPr>
            <a:r>
              <a:rPr lang="en-US" dirty="0" smtClean="0"/>
              <a:t>BOOKS</a:t>
            </a:r>
          </a:p>
          <a:p>
            <a:r>
              <a:rPr lang="en-US" dirty="0"/>
              <a:t>Medical </a:t>
            </a:r>
            <a:r>
              <a:rPr lang="en-US" dirty="0" smtClean="0"/>
              <a:t>Bondage - </a:t>
            </a:r>
            <a:r>
              <a:rPr lang="en-US" i="1" dirty="0" smtClean="0"/>
              <a:t>Race</a:t>
            </a:r>
            <a:r>
              <a:rPr lang="en-US" i="1" dirty="0"/>
              <a:t>, Gender, and the Origins of American </a:t>
            </a:r>
            <a:r>
              <a:rPr lang="en-US" i="1" dirty="0" smtClean="0"/>
              <a:t>Gynecology by Deidra Cooper Owens </a:t>
            </a:r>
          </a:p>
          <a:p>
            <a:r>
              <a:rPr lang="en-US" dirty="0" smtClean="0"/>
              <a:t>The Immortal Life of Henrietta Lacks by Rebecca Skloot.</a:t>
            </a:r>
          </a:p>
          <a:p>
            <a:r>
              <a:rPr lang="en-US" dirty="0"/>
              <a:t>Black Man in a White Coat: A Doctor's Reflections on Race and </a:t>
            </a:r>
            <a:r>
              <a:rPr lang="en-US" dirty="0" smtClean="0"/>
              <a:t>Medicine by Damon Tweedy, MD</a:t>
            </a:r>
          </a:p>
          <a:p>
            <a:r>
              <a:rPr lang="en-US" dirty="0"/>
              <a:t>The Pact: Three Young Men Make a Promise and Fulfill a </a:t>
            </a:r>
            <a:r>
              <a:rPr lang="en-US" dirty="0" smtClean="0"/>
              <a:t>Dream by  Dr. Sampson Davis Dr. George Jenkins and Dr. Rameck  </a:t>
            </a:r>
            <a:endParaRPr lang="en-US" dirty="0"/>
          </a:p>
          <a:p>
            <a:endParaRPr lang="en-US" dirty="0"/>
          </a:p>
          <a:p>
            <a:endParaRPr lang="en-US" dirty="0"/>
          </a:p>
          <a:p>
            <a:endParaRPr lang="en-US" dirty="0"/>
          </a:p>
        </p:txBody>
      </p:sp>
      <p:sp>
        <p:nvSpPr>
          <p:cNvPr id="4" name="Content Placeholder 3"/>
          <p:cNvSpPr>
            <a:spLocks noGrp="1"/>
          </p:cNvSpPr>
          <p:nvPr>
            <p:ph sz="half" idx="2"/>
          </p:nvPr>
        </p:nvSpPr>
        <p:spPr/>
        <p:txBody>
          <a:bodyPr>
            <a:normAutofit fontScale="85000" lnSpcReduction="10000"/>
          </a:bodyPr>
          <a:lstStyle/>
          <a:p>
            <a:pPr marL="0" indent="0" algn="ctr">
              <a:buNone/>
            </a:pPr>
            <a:r>
              <a:rPr lang="en-US" dirty="0" smtClean="0"/>
              <a:t>LINKS</a:t>
            </a:r>
          </a:p>
          <a:p>
            <a:r>
              <a:rPr lang="en-US" dirty="0" smtClean="0">
                <a:hlinkClick r:id="rId2"/>
              </a:rPr>
              <a:t>https</a:t>
            </a:r>
            <a:r>
              <a:rPr lang="en-US" dirty="0">
                <a:hlinkClick r:id="rId2"/>
              </a:rPr>
              <a:t>://</a:t>
            </a:r>
            <a:r>
              <a:rPr lang="en-US" dirty="0" smtClean="0">
                <a:hlinkClick r:id="rId2"/>
              </a:rPr>
              <a:t>www.ama-assn.org/about/ama-history/history-african-americans-and-organized-medicine</a:t>
            </a:r>
            <a:endParaRPr lang="en-US" dirty="0" smtClean="0"/>
          </a:p>
          <a:p>
            <a:r>
              <a:rPr lang="en-US" dirty="0">
                <a:hlinkClick r:id="rId3"/>
              </a:rPr>
              <a:t>https://</a:t>
            </a:r>
            <a:r>
              <a:rPr lang="en-US" dirty="0" smtClean="0">
                <a:hlinkClick r:id="rId3"/>
              </a:rPr>
              <a:t>guides.mclibrary.duke.edu/blackhistorymonth/chronology</a:t>
            </a:r>
            <a:endParaRPr lang="en-US" dirty="0" smtClean="0"/>
          </a:p>
          <a:p>
            <a:r>
              <a:rPr lang="en-US" dirty="0">
                <a:hlinkClick r:id="rId4"/>
              </a:rPr>
              <a:t>https://tcf.org/content/report/racism-inequality-health-care-african-americans/?</a:t>
            </a:r>
            <a:r>
              <a:rPr lang="en-US" dirty="0" smtClean="0">
                <a:hlinkClick r:id="rId4"/>
              </a:rPr>
              <a:t>agreed=1</a:t>
            </a:r>
            <a:r>
              <a:rPr lang="en-US" dirty="0" smtClean="0"/>
              <a:t> </a:t>
            </a:r>
          </a:p>
          <a:p>
            <a:r>
              <a:rPr lang="en-US" dirty="0">
                <a:hlinkClick r:id="rId5"/>
              </a:rPr>
              <a:t>https://www.americanbar.org/groups/crsj/publications/human_rights_magazine_home/the-state-of-healthcare-in-the-united-states/racial-disparities-in-health-care</a:t>
            </a:r>
            <a:r>
              <a:rPr lang="en-US" dirty="0" smtClean="0">
                <a:hlinkClick r:id="rId5"/>
              </a:rPr>
              <a:t>/</a:t>
            </a:r>
            <a:r>
              <a:rPr lang="en-US" dirty="0" smtClean="0"/>
              <a:t> </a:t>
            </a:r>
            <a:endParaRPr lang="en-US" dirty="0"/>
          </a:p>
        </p:txBody>
      </p:sp>
    </p:spTree>
    <p:extLst>
      <p:ext uri="{BB962C8B-B14F-4D97-AF65-F5344CB8AC3E}">
        <p14:creationId xmlns:p14="http://schemas.microsoft.com/office/powerpoint/2010/main" val="409498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220"/>
            <a:ext cx="11506200" cy="1325563"/>
          </a:xfrm>
        </p:spPr>
        <p:txBody>
          <a:bodyPr/>
          <a:lstStyle/>
          <a:p>
            <a:pPr algn="ctr"/>
            <a:r>
              <a:rPr lang="en-US" dirty="0" smtClean="0"/>
              <a:t>Overview of African Americans in the field of Medicine</a:t>
            </a:r>
            <a:endParaRPr lang="en-US" dirty="0"/>
          </a:p>
        </p:txBody>
      </p:sp>
      <p:sp>
        <p:nvSpPr>
          <p:cNvPr id="3" name="Content Placeholder 2"/>
          <p:cNvSpPr>
            <a:spLocks noGrp="1"/>
          </p:cNvSpPr>
          <p:nvPr>
            <p:ph idx="1"/>
          </p:nvPr>
        </p:nvSpPr>
        <p:spPr>
          <a:xfrm>
            <a:off x="533400" y="1828799"/>
            <a:ext cx="10972800" cy="4800601"/>
          </a:xfrm>
        </p:spPr>
        <p:txBody>
          <a:bodyPr>
            <a:normAutofit fontScale="92500" lnSpcReduction="10000"/>
          </a:bodyPr>
          <a:lstStyle/>
          <a:p>
            <a:pPr marL="0" indent="0">
              <a:buNone/>
            </a:pPr>
            <a:r>
              <a:rPr lang="en-US" dirty="0" smtClean="0"/>
              <a:t>African Americans in the </a:t>
            </a:r>
            <a:r>
              <a:rPr lang="en-US" dirty="0" smtClean="0">
                <a:solidFill>
                  <a:schemeClr val="tx1"/>
                </a:solidFill>
              </a:rPr>
              <a:t>United States have had a challenging relationship with the medical establishment.  To say the least, African Americans have been non-trusting of the healthcare community, but this distrust is not without merit.   </a:t>
            </a:r>
          </a:p>
          <a:p>
            <a:pPr marL="0" indent="0">
              <a:buNone/>
            </a:pPr>
            <a:r>
              <a:rPr lang="en-US" dirty="0" smtClean="0">
                <a:solidFill>
                  <a:schemeClr val="tx1"/>
                </a:solidFill>
              </a:rPr>
              <a:t>To understand the nature of suspicions of African Americans towards medical research and the health community in general, one just needs to look at history (Tuskegee Airmen, discrimination in the health care profession, and current data on the disparities in the African American community during the current COVID-19 Pandemic).</a:t>
            </a:r>
          </a:p>
          <a:p>
            <a:pPr marL="0" indent="0">
              <a:buNone/>
            </a:pPr>
            <a:r>
              <a:rPr lang="en-US" dirty="0" smtClean="0">
                <a:solidFill>
                  <a:schemeClr val="tx1"/>
                </a:solidFill>
              </a:rPr>
              <a:t>The African Americans who are spotlighted in this PowerPoint are pioneers in the medical profession.  They withstood despite the odds against them and have opened the doors for current and future generations of African American medical professionals in the United States.  </a:t>
            </a:r>
          </a:p>
          <a:p>
            <a:pPr marL="0" indent="0">
              <a:buNone/>
            </a:pPr>
            <a:r>
              <a:rPr lang="en-US" dirty="0" smtClean="0">
                <a:solidFill>
                  <a:schemeClr val="tx1"/>
                </a:solidFill>
              </a:rPr>
              <a:t>We pay respect and salute a few of these African American medical pioneers in this PowerPoint and thank them for persevering, their many contributions and for being an inspiration to us all. </a:t>
            </a:r>
            <a:endParaRPr lang="en-US" dirty="0">
              <a:solidFill>
                <a:schemeClr val="tx1"/>
              </a:solidFill>
            </a:endParaRPr>
          </a:p>
        </p:txBody>
      </p:sp>
    </p:spTree>
    <p:extLst>
      <p:ext uri="{BB962C8B-B14F-4D97-AF65-F5344CB8AC3E}">
        <p14:creationId xmlns:p14="http://schemas.microsoft.com/office/powerpoint/2010/main" val="237640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 Charles Drew  (1904 - 1950)</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00200" y="2115795"/>
            <a:ext cx="3226161" cy="4285004"/>
          </a:xfrm>
        </p:spPr>
      </p:pic>
      <p:sp>
        <p:nvSpPr>
          <p:cNvPr id="4" name="Content Placeholder 3"/>
          <p:cNvSpPr>
            <a:spLocks noGrp="1"/>
          </p:cNvSpPr>
          <p:nvPr>
            <p:ph sz="half" idx="2"/>
          </p:nvPr>
        </p:nvSpPr>
        <p:spPr>
          <a:xfrm>
            <a:off x="5791200" y="1825624"/>
            <a:ext cx="5791200" cy="4727576"/>
          </a:xfrm>
        </p:spPr>
        <p:txBody>
          <a:bodyPr>
            <a:normAutofit fontScale="92500" lnSpcReduction="20000"/>
          </a:bodyPr>
          <a:lstStyle/>
          <a:p>
            <a:pPr marL="0" indent="0" algn="ctr">
              <a:buNone/>
            </a:pPr>
            <a:r>
              <a:rPr lang="en-US" sz="1900" dirty="0" smtClean="0"/>
              <a:t>The Father </a:t>
            </a:r>
            <a:r>
              <a:rPr lang="en-US" sz="1900" dirty="0"/>
              <a:t>of the Blood </a:t>
            </a:r>
            <a:r>
              <a:rPr lang="en-US" sz="1900" dirty="0" smtClean="0"/>
              <a:t>Bank</a:t>
            </a:r>
            <a:r>
              <a:rPr lang="en-US" dirty="0"/>
              <a:t> </a:t>
            </a:r>
            <a:r>
              <a:rPr lang="en-US" sz="1800" dirty="0"/>
              <a:t> </a:t>
            </a:r>
            <a:endParaRPr lang="en-US" sz="1800" dirty="0" smtClean="0"/>
          </a:p>
          <a:p>
            <a:pPr marL="0" indent="0">
              <a:buNone/>
            </a:pPr>
            <a:endParaRPr lang="en-US" sz="1600" dirty="0" smtClean="0"/>
          </a:p>
          <a:p>
            <a:pPr marL="0" indent="0">
              <a:buNone/>
            </a:pPr>
            <a:r>
              <a:rPr lang="en-US" sz="1700" dirty="0" smtClean="0"/>
              <a:t>EDUCATION</a:t>
            </a:r>
          </a:p>
          <a:p>
            <a:pPr marL="0" indent="0">
              <a:buNone/>
            </a:pPr>
            <a:r>
              <a:rPr lang="en-US" sz="1700" dirty="0" smtClean="0">
                <a:solidFill>
                  <a:schemeClr val="tx1"/>
                </a:solidFill>
              </a:rPr>
              <a:t>Dr. </a:t>
            </a:r>
            <a:r>
              <a:rPr lang="en-US" sz="1700" dirty="0" smtClean="0"/>
              <a:t>Drew </a:t>
            </a:r>
            <a:r>
              <a:rPr lang="en-US" sz="1700" dirty="0"/>
              <a:t>completed his bachelor's degree at Columbia University, Amherst College in 1926.  In 1928, he enrolled at McGill University in Montreal, Canada.  He was a member of the Alpha Omega Alpha, a medical honor society.  Dr. Drew graduated from medical school in 1933 and </a:t>
            </a:r>
            <a:r>
              <a:rPr lang="en-US" sz="1700" dirty="0" smtClean="0"/>
              <a:t>was second </a:t>
            </a:r>
            <a:r>
              <a:rPr lang="en-US" sz="1700" dirty="0"/>
              <a:t>in his class; he earned both Doctor of Medicine and Master of Surgery degrees. </a:t>
            </a:r>
          </a:p>
          <a:p>
            <a:pPr marL="0" indent="0">
              <a:buNone/>
            </a:pPr>
            <a:endParaRPr lang="en-US" sz="1600" dirty="0" smtClean="0"/>
          </a:p>
          <a:p>
            <a:pPr marL="0" indent="0">
              <a:buNone/>
            </a:pPr>
            <a:r>
              <a:rPr lang="en-US" sz="1700" dirty="0" smtClean="0"/>
              <a:t>ACCOMPLISHMENTS</a:t>
            </a:r>
            <a:endParaRPr lang="en-US" sz="1700" dirty="0"/>
          </a:p>
          <a:p>
            <a:pPr marL="0" indent="0">
              <a:buNone/>
            </a:pPr>
            <a:r>
              <a:rPr lang="en-US" sz="1700" dirty="0"/>
              <a:t>Dr. Drew </a:t>
            </a:r>
            <a:r>
              <a:rPr lang="en-US" sz="1700" dirty="0" smtClean="0"/>
              <a:t>pioneered a </a:t>
            </a:r>
            <a:r>
              <a:rPr lang="en-US" sz="1700" dirty="0"/>
              <a:t>method for processing and preserving blood plasma, or blood without cells. Plasma lasts much longer than whole blood, making it possible to be stored or "banked" for longer periods of time. He discovered that the plasma could be dried and then reconstituted when needed. </a:t>
            </a:r>
          </a:p>
          <a:p>
            <a:pPr marL="0" indent="0">
              <a:buNone/>
            </a:pPr>
            <a:endParaRPr lang="en-US" sz="1600" dirty="0"/>
          </a:p>
        </p:txBody>
      </p:sp>
    </p:spTree>
    <p:extLst>
      <p:ext uri="{BB962C8B-B14F-4D97-AF65-F5344CB8AC3E}">
        <p14:creationId xmlns:p14="http://schemas.microsoft.com/office/powerpoint/2010/main" val="97936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Rebecca Lee Crumpler  (1831 - 1895)</a:t>
            </a:r>
            <a:endParaRPr lang="en-US" dirty="0"/>
          </a:p>
        </p:txBody>
      </p:sp>
      <p:sp>
        <p:nvSpPr>
          <p:cNvPr id="4" name="Content Placeholder 3"/>
          <p:cNvSpPr>
            <a:spLocks noGrp="1"/>
          </p:cNvSpPr>
          <p:nvPr>
            <p:ph sz="half" idx="2"/>
          </p:nvPr>
        </p:nvSpPr>
        <p:spPr>
          <a:xfrm>
            <a:off x="6248400" y="1825625"/>
            <a:ext cx="5486400" cy="4803775"/>
          </a:xfrm>
        </p:spPr>
        <p:txBody>
          <a:bodyPr>
            <a:normAutofit fontScale="47500" lnSpcReduction="20000"/>
          </a:bodyPr>
          <a:lstStyle/>
          <a:p>
            <a:pPr marL="0" indent="0">
              <a:buNone/>
            </a:pPr>
            <a:endParaRPr lang="en-US" sz="1600" dirty="0" smtClean="0"/>
          </a:p>
          <a:p>
            <a:pPr marL="0" indent="0" algn="ctr">
              <a:buNone/>
            </a:pPr>
            <a:r>
              <a:rPr lang="en-US" sz="3800" dirty="0" smtClean="0"/>
              <a:t>First African American Female Physician in the U.S.</a:t>
            </a:r>
          </a:p>
          <a:p>
            <a:pPr marL="0" indent="0" fontAlgn="base">
              <a:buNone/>
            </a:pPr>
            <a:endParaRPr lang="en-US" sz="3300" dirty="0" smtClean="0"/>
          </a:p>
          <a:p>
            <a:pPr marL="0" indent="0" fontAlgn="base">
              <a:buNone/>
            </a:pPr>
            <a:r>
              <a:rPr lang="en-US" sz="3300" dirty="0" smtClean="0"/>
              <a:t>EDUCATION</a:t>
            </a:r>
          </a:p>
          <a:p>
            <a:pPr marL="0" indent="0" fontAlgn="base">
              <a:buNone/>
            </a:pPr>
            <a:r>
              <a:rPr lang="en-US" sz="2900" dirty="0" smtClean="0">
                <a:solidFill>
                  <a:schemeClr val="tx1"/>
                </a:solidFill>
              </a:rPr>
              <a:t>Dr. Crumpler is the first African American female physician in the in </a:t>
            </a:r>
            <a:r>
              <a:rPr lang="en-US" sz="2900" dirty="0">
                <a:solidFill>
                  <a:schemeClr val="tx1"/>
                </a:solidFill>
              </a:rPr>
              <a:t>the </a:t>
            </a:r>
            <a:r>
              <a:rPr lang="en-US" sz="2900" dirty="0" smtClean="0">
                <a:solidFill>
                  <a:schemeClr val="tx1"/>
                </a:solidFill>
              </a:rPr>
              <a:t>US </a:t>
            </a:r>
            <a:r>
              <a:rPr lang="en-US" sz="2900" dirty="0">
                <a:solidFill>
                  <a:schemeClr val="tx1"/>
                </a:solidFill>
              </a:rPr>
              <a:t>to receive </a:t>
            </a:r>
            <a:r>
              <a:rPr lang="en-US" sz="2900" dirty="0" smtClean="0">
                <a:solidFill>
                  <a:schemeClr val="tx1"/>
                </a:solidFill>
              </a:rPr>
              <a:t>an </a:t>
            </a:r>
            <a:r>
              <a:rPr lang="en-US" sz="2900" dirty="0">
                <a:solidFill>
                  <a:schemeClr val="tx1"/>
                </a:solidFill>
              </a:rPr>
              <a:t>MD from the New England Female </a:t>
            </a:r>
            <a:r>
              <a:rPr lang="en-US" sz="2900" dirty="0" smtClean="0">
                <a:solidFill>
                  <a:schemeClr val="tx1"/>
                </a:solidFill>
              </a:rPr>
              <a:t>Medical College </a:t>
            </a:r>
            <a:r>
              <a:rPr lang="en-US" sz="2900" dirty="0"/>
              <a:t>in </a:t>
            </a:r>
            <a:r>
              <a:rPr lang="en-US" sz="2900" dirty="0" smtClean="0"/>
              <a:t>Boston, Massachusetts, 1864.  She was the school’s first and only Black person to graduate from the school</a:t>
            </a:r>
            <a:r>
              <a:rPr lang="en-US" sz="2600" dirty="0" smtClean="0"/>
              <a:t>. </a:t>
            </a:r>
          </a:p>
          <a:p>
            <a:pPr marL="0" indent="0" fontAlgn="base">
              <a:buNone/>
            </a:pPr>
            <a:r>
              <a:rPr lang="en-US" sz="3300" dirty="0" smtClean="0"/>
              <a:t>AUTHOR</a:t>
            </a:r>
          </a:p>
          <a:p>
            <a:pPr marL="0" indent="0" fontAlgn="base">
              <a:buNone/>
            </a:pPr>
            <a:r>
              <a:rPr lang="en-US" sz="2900" dirty="0" smtClean="0"/>
              <a:t>Dr</a:t>
            </a:r>
            <a:r>
              <a:rPr lang="en-US" sz="2900" dirty="0"/>
              <a:t>. Crumpler authored “A Book of Medical Discourses in Two Parts,” which was published by Cashman, Keating and Co., of Boston, in 1883</a:t>
            </a:r>
            <a:r>
              <a:rPr lang="en-US" sz="2900" dirty="0" smtClean="0"/>
              <a:t>.  The </a:t>
            </a:r>
            <a:r>
              <a:rPr lang="en-US" sz="2900" dirty="0"/>
              <a:t>book is divided into two sections: The first part focuses on “treating the cause, prevention, and cure of infantile bowel complaints, from birth to the close of the teething period, or after the fifth year.” </a:t>
            </a:r>
          </a:p>
          <a:p>
            <a:pPr marL="0" indent="0" fontAlgn="base">
              <a:buNone/>
            </a:pPr>
            <a:r>
              <a:rPr lang="en-US" sz="2900" dirty="0" smtClean="0"/>
              <a:t>The </a:t>
            </a:r>
            <a:r>
              <a:rPr lang="en-US" sz="2900" dirty="0"/>
              <a:t>second section contains “miscellaneous information concerning the life and growth of beings; the beginning of womanhood; also, the cause, prevention, and cure of many of the most distressing complaints of women, and youth of both sexes</a:t>
            </a:r>
            <a:r>
              <a:rPr lang="en-US" sz="2600" dirty="0"/>
              <a:t>.”  </a:t>
            </a:r>
          </a:p>
        </p:txBody>
      </p:sp>
      <p:pic>
        <p:nvPicPr>
          <p:cNvPr id="1026" name="Picture 2" descr="Image result for dr. rebecca lee crumpler picture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80226" y="2589212"/>
            <a:ext cx="5825067"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62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 James McCune Smith (1813 - 1865)</a:t>
            </a:r>
            <a:endParaRPr lang="en-US" dirty="0"/>
          </a:p>
        </p:txBody>
      </p:sp>
      <p:sp>
        <p:nvSpPr>
          <p:cNvPr id="4" name="Content Placeholder 3"/>
          <p:cNvSpPr>
            <a:spLocks noGrp="1"/>
          </p:cNvSpPr>
          <p:nvPr>
            <p:ph sz="half" idx="2"/>
          </p:nvPr>
        </p:nvSpPr>
        <p:spPr>
          <a:xfrm>
            <a:off x="4876800" y="1828800"/>
            <a:ext cx="7010400" cy="4917147"/>
          </a:xfrm>
        </p:spPr>
        <p:txBody>
          <a:bodyPr>
            <a:normAutofit fontScale="25000" lnSpcReduction="20000"/>
          </a:bodyPr>
          <a:lstStyle/>
          <a:p>
            <a:pPr marL="0" indent="0" algn="ctr">
              <a:buNone/>
            </a:pPr>
            <a:r>
              <a:rPr lang="en-US" sz="7200" dirty="0" smtClean="0"/>
              <a:t>The First African American to Receive a Medical Degree</a:t>
            </a:r>
          </a:p>
          <a:p>
            <a:pPr marL="0" indent="0">
              <a:buNone/>
            </a:pPr>
            <a:endParaRPr lang="en-US" sz="6000" dirty="0" smtClean="0"/>
          </a:p>
          <a:p>
            <a:pPr marL="0" indent="0">
              <a:buNone/>
            </a:pPr>
            <a:r>
              <a:rPr lang="en-US" sz="6000" dirty="0" smtClean="0"/>
              <a:t>EDUCATION </a:t>
            </a:r>
          </a:p>
          <a:p>
            <a:pPr marL="0" indent="0">
              <a:buNone/>
            </a:pPr>
            <a:r>
              <a:rPr lang="en-US" sz="6000" dirty="0" smtClean="0"/>
              <a:t>Dr. James McCune Smith was </a:t>
            </a:r>
            <a:r>
              <a:rPr lang="en-US" sz="6000" dirty="0"/>
              <a:t>a graduate of the New York African Free </a:t>
            </a:r>
            <a:r>
              <a:rPr lang="en-US" sz="6000" dirty="0" smtClean="0"/>
              <a:t>School. Unable </a:t>
            </a:r>
            <a:r>
              <a:rPr lang="en-US" sz="6000" dirty="0"/>
              <a:t>to attend college in the United States because </a:t>
            </a:r>
            <a:r>
              <a:rPr lang="en-US" sz="6000" dirty="0" smtClean="0"/>
              <a:t>due to discrimination, </a:t>
            </a:r>
            <a:r>
              <a:rPr lang="en-US" sz="6000" dirty="0"/>
              <a:t>Smith entered Glasgow University in </a:t>
            </a:r>
            <a:r>
              <a:rPr lang="en-US" sz="6000" dirty="0" smtClean="0"/>
              <a:t>Scotland.  There he graduated at the top of his class  </a:t>
            </a:r>
            <a:r>
              <a:rPr lang="en-US" sz="6000" dirty="0"/>
              <a:t>and earned three academic </a:t>
            </a:r>
            <a:r>
              <a:rPr lang="en-US" sz="6000" dirty="0" smtClean="0"/>
              <a:t>degrees. He received </a:t>
            </a:r>
            <a:r>
              <a:rPr lang="en-US" sz="6000" dirty="0"/>
              <a:t>his Bachelor of Arts (1835), Master of Art (1836), and Medical Doctor (1837) </a:t>
            </a:r>
            <a:r>
              <a:rPr lang="en-US" sz="6000" dirty="0" smtClean="0"/>
              <a:t>degree. </a:t>
            </a:r>
          </a:p>
          <a:p>
            <a:pPr marL="0" indent="0">
              <a:buNone/>
            </a:pPr>
            <a:r>
              <a:rPr lang="en-US" sz="6000" dirty="0" smtClean="0"/>
              <a:t>ACCOMPLISHMENTS</a:t>
            </a:r>
          </a:p>
          <a:p>
            <a:pPr marL="0" indent="0">
              <a:lnSpc>
                <a:spcPct val="110000"/>
              </a:lnSpc>
              <a:buNone/>
            </a:pPr>
            <a:r>
              <a:rPr lang="en-US" sz="6000" dirty="0" smtClean="0"/>
              <a:t>Dr. Smith was also an apothecary.  He was the first African American to own and operate a pharmacy in the US and be published in the US Medical Journals. He used his training in medicine and statistics to refute common misconceptions about race, intelligence, medicine, and society. In 1852, he was invited to be a founding member of the  New Your Statistic Society which promoted a new science; in 1854, elected for membership to the American Geographic Society.  Dr. Smith was a published author whose works include:   A Lecture on the Haitian Revolution (1841), The Destiny of the People of Color (1843), A biographical introduction to Henry Highland Garnet's </a:t>
            </a:r>
            <a:r>
              <a:rPr lang="en-US" sz="6000" i="1" dirty="0" smtClean="0"/>
              <a:t>A Memorial Discours</a:t>
            </a:r>
            <a:r>
              <a:rPr lang="en-US" sz="6000" dirty="0" smtClean="0"/>
              <a:t>e and  The introduction to Frederick Douglass' </a:t>
            </a:r>
            <a:r>
              <a:rPr lang="en-US" sz="6000" i="1" dirty="0" smtClean="0"/>
              <a:t>My Bondage and My Freedom</a:t>
            </a:r>
            <a:r>
              <a:rPr lang="en-US" sz="4600" dirty="0" smtClean="0"/>
              <a:t>. </a:t>
            </a:r>
            <a:endParaRPr lang="en-US" sz="4600"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1828800"/>
            <a:ext cx="3966093" cy="4879976"/>
          </a:xfrm>
        </p:spPr>
      </p:pic>
    </p:spTree>
    <p:extLst>
      <p:ext uri="{BB962C8B-B14F-4D97-AF65-F5344CB8AC3E}">
        <p14:creationId xmlns:p14="http://schemas.microsoft.com/office/powerpoint/2010/main" val="25712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 Patricia Bath (1942 - 2019)</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95400" y="1763596"/>
            <a:ext cx="3540929" cy="4821199"/>
          </a:xfrm>
        </p:spPr>
      </p:pic>
      <p:sp>
        <p:nvSpPr>
          <p:cNvPr id="4" name="Content Placeholder 3"/>
          <p:cNvSpPr>
            <a:spLocks noGrp="1"/>
          </p:cNvSpPr>
          <p:nvPr>
            <p:ph sz="half" idx="2"/>
          </p:nvPr>
        </p:nvSpPr>
        <p:spPr>
          <a:xfrm>
            <a:off x="5486400" y="1825624"/>
            <a:ext cx="6477000" cy="4727576"/>
          </a:xfrm>
        </p:spPr>
        <p:txBody>
          <a:bodyPr>
            <a:normAutofit fontScale="92500" lnSpcReduction="10000"/>
          </a:bodyPr>
          <a:lstStyle/>
          <a:p>
            <a:pPr marL="228600" lvl="1" indent="0">
              <a:buNone/>
            </a:pPr>
            <a:r>
              <a:rPr lang="en-US" dirty="0" smtClean="0"/>
              <a:t>First </a:t>
            </a:r>
            <a:r>
              <a:rPr lang="en-US" dirty="0"/>
              <a:t>Black F</a:t>
            </a:r>
            <a:r>
              <a:rPr lang="en-US" dirty="0" smtClean="0"/>
              <a:t>emale </a:t>
            </a:r>
            <a:r>
              <a:rPr lang="en-US" dirty="0"/>
              <a:t>P</a:t>
            </a:r>
            <a:r>
              <a:rPr lang="en-US" dirty="0" smtClean="0"/>
              <a:t>hysician </a:t>
            </a:r>
            <a:r>
              <a:rPr lang="en-US" dirty="0"/>
              <a:t>A</a:t>
            </a:r>
            <a:r>
              <a:rPr lang="en-US" dirty="0" smtClean="0"/>
              <a:t>warded </a:t>
            </a:r>
            <a:r>
              <a:rPr lang="en-US" dirty="0"/>
              <a:t>a M</a:t>
            </a:r>
            <a:r>
              <a:rPr lang="en-US" dirty="0" smtClean="0"/>
              <a:t>edical </a:t>
            </a:r>
            <a:r>
              <a:rPr lang="en-US" dirty="0"/>
              <a:t>P</a:t>
            </a:r>
            <a:r>
              <a:rPr lang="en-US" dirty="0" smtClean="0"/>
              <a:t>atent </a:t>
            </a:r>
          </a:p>
          <a:p>
            <a:pPr marL="228600" lvl="1" indent="0">
              <a:buNone/>
            </a:pPr>
            <a:endParaRPr lang="en-US" dirty="0"/>
          </a:p>
          <a:p>
            <a:pPr marL="228600" lvl="1" indent="0">
              <a:buNone/>
            </a:pPr>
            <a:r>
              <a:rPr lang="en-US" sz="1700" dirty="0" smtClean="0"/>
              <a:t>EDUCATION</a:t>
            </a:r>
          </a:p>
          <a:p>
            <a:pPr marL="228600" lvl="1" indent="0">
              <a:buNone/>
            </a:pPr>
            <a:r>
              <a:rPr lang="en-US" sz="1600" dirty="0" smtClean="0"/>
              <a:t>Dr. Bath </a:t>
            </a:r>
            <a:r>
              <a:rPr lang="en-US" sz="1600" dirty="0"/>
              <a:t>received her </a:t>
            </a:r>
            <a:r>
              <a:rPr lang="en-US" sz="1600" dirty="0" smtClean="0"/>
              <a:t>BA in Chemistry from Hunter College in 1964. She then enrolled and graduated from Howard University College of Medicine in Washington D.C</a:t>
            </a:r>
            <a:r>
              <a:rPr lang="en-US" sz="1600" dirty="0"/>
              <a:t>.</a:t>
            </a:r>
            <a:endParaRPr lang="en-US" sz="1600" dirty="0" smtClean="0"/>
          </a:p>
          <a:p>
            <a:pPr marL="228600" lvl="1" indent="0">
              <a:buNone/>
            </a:pPr>
            <a:endParaRPr lang="en-US" dirty="0"/>
          </a:p>
          <a:p>
            <a:pPr marL="228600" lvl="1" indent="0">
              <a:buNone/>
            </a:pPr>
            <a:r>
              <a:rPr lang="en-US" sz="1700" dirty="0" smtClean="0"/>
              <a:t>ACCOMPLISHMENTS</a:t>
            </a:r>
          </a:p>
          <a:p>
            <a:pPr marL="228600" lvl="1" indent="0">
              <a:buNone/>
            </a:pPr>
            <a:r>
              <a:rPr lang="en-US" sz="1600" dirty="0" smtClean="0"/>
              <a:t>Dr. Bath was a </a:t>
            </a:r>
            <a:r>
              <a:rPr lang="en-US" sz="1600" dirty="0"/>
              <a:t>pioneer in visual research in </a:t>
            </a:r>
            <a:r>
              <a:rPr lang="en-US" sz="1600" dirty="0" smtClean="0"/>
              <a:t>the African </a:t>
            </a:r>
            <a:r>
              <a:rPr lang="en-US" sz="1600" dirty="0"/>
              <a:t>American Community and </a:t>
            </a:r>
            <a:r>
              <a:rPr lang="en-US" sz="1600" dirty="0" smtClean="0"/>
              <a:t>is the co-founder </a:t>
            </a:r>
            <a:r>
              <a:rPr lang="en-US" sz="1600" dirty="0"/>
              <a:t>of the Institute for Prevention of </a:t>
            </a:r>
            <a:r>
              <a:rPr lang="en-US" sz="1600" dirty="0" smtClean="0"/>
              <a:t>Blindness.   She was the first </a:t>
            </a:r>
            <a:r>
              <a:rPr lang="en-US" sz="1600" dirty="0"/>
              <a:t>woman appointed as the </a:t>
            </a:r>
            <a:r>
              <a:rPr lang="en-US" sz="1600" dirty="0" smtClean="0"/>
              <a:t>Chair </a:t>
            </a:r>
            <a:r>
              <a:rPr lang="en-US" sz="1600" dirty="0"/>
              <a:t>of Ophthalmology at UC Los Angeles David Geffen School of Medicine </a:t>
            </a:r>
            <a:r>
              <a:rPr lang="en-US" sz="1600" dirty="0" smtClean="0"/>
              <a:t>in 1983.</a:t>
            </a:r>
          </a:p>
          <a:p>
            <a:pPr marL="228600" lvl="1" indent="0">
              <a:buNone/>
            </a:pPr>
            <a:endParaRPr lang="en-US" dirty="0" smtClean="0"/>
          </a:p>
          <a:p>
            <a:pPr marL="228600" lvl="1" indent="0">
              <a:buNone/>
            </a:pPr>
            <a:r>
              <a:rPr lang="en-US" sz="1700" dirty="0" smtClean="0"/>
              <a:t>INVENTIONS</a:t>
            </a:r>
            <a:endParaRPr lang="en-US" dirty="0" smtClean="0"/>
          </a:p>
          <a:p>
            <a:pPr marL="228600" lvl="1" indent="0">
              <a:buNone/>
            </a:pPr>
            <a:r>
              <a:rPr lang="en-US" sz="1600" dirty="0" smtClean="0"/>
              <a:t>Dr. Bath invented and received a patent on May 17, 1988 for </a:t>
            </a:r>
            <a:r>
              <a:rPr lang="en-US" sz="1600" dirty="0"/>
              <a:t>a device and technique for cataract surgery known as </a:t>
            </a:r>
            <a:r>
              <a:rPr lang="en-US" sz="1600" dirty="0" smtClean="0"/>
              <a:t>Laserphaco Probe which is short for laser </a:t>
            </a:r>
            <a:r>
              <a:rPr lang="en-US" sz="1600" dirty="0"/>
              <a:t>photoablative cataract </a:t>
            </a:r>
            <a:r>
              <a:rPr lang="en-US" sz="1600" dirty="0" smtClean="0"/>
              <a:t>surgery. </a:t>
            </a:r>
            <a:r>
              <a:rPr lang="en-US" sz="1600" dirty="0"/>
              <a:t>The device restored the sight of thousands of </a:t>
            </a:r>
            <a:r>
              <a:rPr lang="en-US" sz="1600" dirty="0" smtClean="0"/>
              <a:t>patients who were blind for years.  Dr. Bath stated, “</a:t>
            </a:r>
            <a:r>
              <a:rPr lang="en-US" sz="1600" dirty="0"/>
              <a:t>“The ability to restore sight </a:t>
            </a:r>
            <a:r>
              <a:rPr lang="en-US" sz="1600" b="1" dirty="0"/>
              <a:t>is</a:t>
            </a:r>
            <a:r>
              <a:rPr lang="en-US" sz="1600" dirty="0"/>
              <a:t> the ultimate </a:t>
            </a:r>
            <a:r>
              <a:rPr lang="en-US" sz="1600" dirty="0" smtClean="0"/>
              <a:t>reward</a:t>
            </a:r>
            <a:r>
              <a:rPr lang="en-US" dirty="0" smtClean="0"/>
              <a:t>.”</a:t>
            </a:r>
            <a:endParaRPr lang="en-US" sz="1500" dirty="0"/>
          </a:p>
        </p:txBody>
      </p:sp>
    </p:spTree>
    <p:extLst>
      <p:ext uri="{BB962C8B-B14F-4D97-AF65-F5344CB8AC3E}">
        <p14:creationId xmlns:p14="http://schemas.microsoft.com/office/powerpoint/2010/main" val="96869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 Daniel Hale Williams (1858 - 1931)</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0600" y="1829341"/>
            <a:ext cx="3581400" cy="4755423"/>
          </a:xfrm>
        </p:spPr>
      </p:pic>
      <p:sp>
        <p:nvSpPr>
          <p:cNvPr id="4" name="Content Placeholder 3"/>
          <p:cNvSpPr>
            <a:spLocks noGrp="1"/>
          </p:cNvSpPr>
          <p:nvPr>
            <p:ph sz="half" idx="2"/>
          </p:nvPr>
        </p:nvSpPr>
        <p:spPr>
          <a:xfrm>
            <a:off x="5029200" y="1752600"/>
            <a:ext cx="6858000" cy="4832164"/>
          </a:xfrm>
        </p:spPr>
        <p:txBody>
          <a:bodyPr>
            <a:normAutofit lnSpcReduction="10000"/>
          </a:bodyPr>
          <a:lstStyle/>
          <a:p>
            <a:pPr marL="0" indent="0">
              <a:buNone/>
            </a:pPr>
            <a:r>
              <a:rPr lang="en-US" sz="2100" dirty="0" smtClean="0"/>
              <a:t>The First Black Cardiologist to Successfully </a:t>
            </a:r>
            <a:r>
              <a:rPr lang="en-US" sz="2100" dirty="0"/>
              <a:t>C</a:t>
            </a:r>
            <a:r>
              <a:rPr lang="en-US" sz="2100" dirty="0" smtClean="0"/>
              <a:t>omplete Open Heart Surgeon on a Patient</a:t>
            </a:r>
          </a:p>
          <a:p>
            <a:pPr marL="0" indent="0">
              <a:buNone/>
            </a:pPr>
            <a:r>
              <a:rPr lang="en-US" dirty="0" smtClean="0"/>
              <a:t>EDUCATION </a:t>
            </a:r>
          </a:p>
          <a:p>
            <a:pPr marL="0" indent="0">
              <a:buNone/>
            </a:pPr>
            <a:r>
              <a:rPr lang="en-US" sz="1700" dirty="0" smtClean="0"/>
              <a:t>Dr. Williams received his medical degree from the Chicago School of Medicine</a:t>
            </a:r>
            <a:r>
              <a:rPr lang="en-US" dirty="0" smtClean="0"/>
              <a:t>. </a:t>
            </a:r>
          </a:p>
          <a:p>
            <a:pPr marL="0" indent="0">
              <a:buNone/>
            </a:pPr>
            <a:r>
              <a:rPr lang="en-US" dirty="0" smtClean="0"/>
              <a:t>ACCOMPLISHMENTS</a:t>
            </a:r>
            <a:endParaRPr lang="en-US" dirty="0"/>
          </a:p>
          <a:p>
            <a:pPr marL="0" indent="0">
              <a:buNone/>
            </a:pPr>
            <a:r>
              <a:rPr lang="en-US" sz="1700" dirty="0" smtClean="0"/>
              <a:t>Dr. Williams was the </a:t>
            </a:r>
            <a:r>
              <a:rPr lang="en-US" sz="1700" dirty="0"/>
              <a:t>first Black </a:t>
            </a:r>
            <a:r>
              <a:rPr lang="en-US" sz="1700" dirty="0" smtClean="0"/>
              <a:t>anatomy instructor </a:t>
            </a:r>
            <a:r>
              <a:rPr lang="en-US" sz="1700" dirty="0"/>
              <a:t>at Chicago Medical </a:t>
            </a:r>
            <a:r>
              <a:rPr lang="en-US" sz="1700" dirty="0" smtClean="0"/>
              <a:t>College.  He successfully performed an open-heart surgery on a patient</a:t>
            </a:r>
            <a:r>
              <a:rPr lang="en-US" sz="1700" dirty="0"/>
              <a:t>. He was a</a:t>
            </a:r>
            <a:r>
              <a:rPr lang="en-US" sz="1700" dirty="0" smtClean="0"/>
              <a:t> </a:t>
            </a:r>
            <a:r>
              <a:rPr lang="en-US" sz="1700" dirty="0"/>
              <a:t>co-founder of the National Medical </a:t>
            </a:r>
            <a:r>
              <a:rPr lang="en-US" sz="1700" dirty="0" smtClean="0"/>
              <a:t>Association and was a charter member of the American College of Surgeons.  He founded the </a:t>
            </a:r>
            <a:r>
              <a:rPr lang="en-US" sz="1700" dirty="0"/>
              <a:t>first interracial and black-owned hospital. Dr. Williams opened Provident Hospital </a:t>
            </a:r>
            <a:r>
              <a:rPr lang="en-US" sz="1700" dirty="0" smtClean="0"/>
              <a:t>and Nursing Training School in Chicago. Provident was the </a:t>
            </a:r>
            <a:r>
              <a:rPr lang="en-US" sz="1700" dirty="0"/>
              <a:t>first medical facility with an interracial </a:t>
            </a:r>
            <a:r>
              <a:rPr lang="en-US" sz="1700" dirty="0" smtClean="0"/>
              <a:t>staff. </a:t>
            </a:r>
            <a:r>
              <a:rPr lang="en-US" sz="1700" dirty="0"/>
              <a:t>Among his many honors, he was named the American College of Surgeons first Black </a:t>
            </a:r>
            <a:r>
              <a:rPr lang="en-US" sz="1700" dirty="0" smtClean="0"/>
              <a:t>fellow.  Williams </a:t>
            </a:r>
            <a:r>
              <a:rPr lang="en-US" sz="1700" dirty="0"/>
              <a:t>later became chief surgeon of the Freedmen’s </a:t>
            </a:r>
            <a:r>
              <a:rPr lang="en-US" sz="1700" dirty="0" smtClean="0"/>
              <a:t>Hospital in Washington D.C.</a:t>
            </a:r>
            <a:endParaRPr lang="en-US" sz="1700" dirty="0"/>
          </a:p>
        </p:txBody>
      </p:sp>
    </p:spTree>
    <p:extLst>
      <p:ext uri="{BB962C8B-B14F-4D97-AF65-F5344CB8AC3E}">
        <p14:creationId xmlns:p14="http://schemas.microsoft.com/office/powerpoint/2010/main" val="251606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 Eliza Mahoney, RN (1845 - 1926)</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1825624"/>
            <a:ext cx="4879976" cy="4879976"/>
          </a:xfrm>
        </p:spPr>
      </p:pic>
      <p:sp>
        <p:nvSpPr>
          <p:cNvPr id="4" name="Content Placeholder 3"/>
          <p:cNvSpPr>
            <a:spLocks noGrp="1"/>
          </p:cNvSpPr>
          <p:nvPr>
            <p:ph sz="half" idx="2"/>
          </p:nvPr>
        </p:nvSpPr>
        <p:spPr>
          <a:xfrm>
            <a:off x="6096000" y="1825624"/>
            <a:ext cx="5715000" cy="4800598"/>
          </a:xfrm>
        </p:spPr>
        <p:txBody>
          <a:bodyPr>
            <a:normAutofit/>
          </a:bodyPr>
          <a:lstStyle/>
          <a:p>
            <a:pPr marL="0" indent="0" algn="ctr">
              <a:buNone/>
            </a:pPr>
            <a:r>
              <a:rPr lang="en-US" sz="2000" dirty="0" smtClean="0"/>
              <a:t>First African American Licensed Nurse in the U.S.</a:t>
            </a:r>
            <a:endParaRPr lang="en-US" sz="2000" b="1" dirty="0" smtClean="0"/>
          </a:p>
          <a:p>
            <a:pPr marL="0" indent="0">
              <a:buNone/>
            </a:pPr>
            <a:r>
              <a:rPr lang="en-US" sz="2300" dirty="0" smtClean="0"/>
              <a:t>EDUCATION</a:t>
            </a:r>
          </a:p>
          <a:p>
            <a:pPr marL="0" indent="0">
              <a:buNone/>
            </a:pPr>
            <a:r>
              <a:rPr lang="en-US" sz="1800" dirty="0"/>
              <a:t>In 1878, at the age of 33, Mahoney was admitted to the hospital’s professional graduate school for </a:t>
            </a:r>
            <a:r>
              <a:rPr lang="en-US" sz="1800" dirty="0" smtClean="0"/>
              <a:t>nursing</a:t>
            </a:r>
            <a:r>
              <a:rPr lang="en-US" sz="1800" dirty="0"/>
              <a:t> </a:t>
            </a:r>
            <a:r>
              <a:rPr lang="en-US" sz="1800" dirty="0" smtClean="0"/>
              <a:t>the </a:t>
            </a:r>
            <a:r>
              <a:rPr lang="en-US" sz="1800" dirty="0"/>
              <a:t>New England Hospital for Women and Children's </a:t>
            </a:r>
            <a:r>
              <a:rPr lang="en-US" sz="1800" dirty="0" smtClean="0"/>
              <a:t>Training School. </a:t>
            </a:r>
            <a:r>
              <a:rPr lang="en-US" sz="1800" dirty="0"/>
              <a:t>Of the 42 students that entered the program in 1878, only four completed it in </a:t>
            </a:r>
            <a:r>
              <a:rPr lang="en-US" sz="1800" dirty="0" smtClean="0"/>
              <a:t>1879, and Nurse Mahoney was on</a:t>
            </a:r>
            <a:r>
              <a:rPr lang="en-US" sz="1800" dirty="0" smtClean="0">
                <a:solidFill>
                  <a:schemeClr val="tx1"/>
                </a:solidFill>
              </a:rPr>
              <a:t>e </a:t>
            </a:r>
            <a:r>
              <a:rPr lang="en-US" sz="1800" dirty="0" smtClean="0"/>
              <a:t>of the four.   </a:t>
            </a:r>
          </a:p>
          <a:p>
            <a:pPr marL="0" indent="0">
              <a:buNone/>
            </a:pPr>
            <a:r>
              <a:rPr lang="en-US" sz="2300" dirty="0" smtClean="0"/>
              <a:t>ACCOMPLISHMENT</a:t>
            </a:r>
          </a:p>
          <a:p>
            <a:pPr marL="0" indent="0">
              <a:buNone/>
            </a:pPr>
            <a:r>
              <a:rPr lang="en-US" sz="1600" dirty="0" smtClean="0"/>
              <a:t>Nurse Mahoney became </a:t>
            </a:r>
            <a:r>
              <a:rPr lang="en-US" sz="1600" dirty="0"/>
              <a:t>one of the first black members of the American Nurses Association. In 1908, she co-founded the National Association of Colored Graduate Nurses (NACGN</a:t>
            </a:r>
            <a:r>
              <a:rPr lang="en-US" sz="1600" dirty="0" smtClean="0"/>
              <a:t>).</a:t>
            </a:r>
            <a:r>
              <a:rPr lang="en-US" sz="1600" dirty="0"/>
              <a:t> I</a:t>
            </a:r>
            <a:r>
              <a:rPr lang="en-US" sz="1600" dirty="0" smtClean="0"/>
              <a:t>n </a:t>
            </a:r>
            <a:r>
              <a:rPr lang="en-US" sz="1600" dirty="0"/>
              <a:t>1993, </a:t>
            </a:r>
            <a:r>
              <a:rPr lang="en-US" sz="1600" dirty="0" smtClean="0"/>
              <a:t>she </a:t>
            </a:r>
            <a:r>
              <a:rPr lang="en-US" sz="1600" dirty="0"/>
              <a:t>was inducted into the National Women’s Hall of Fame in Seneca Falls, New York.</a:t>
            </a:r>
          </a:p>
        </p:txBody>
      </p:sp>
    </p:spTree>
    <p:extLst>
      <p:ext uri="{BB962C8B-B14F-4D97-AF65-F5344CB8AC3E}">
        <p14:creationId xmlns:p14="http://schemas.microsoft.com/office/powerpoint/2010/main" val="332716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Robert Tanner Freeman, DDS -  (1846 - 1873)</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803322"/>
            <a:ext cx="4350042" cy="4879976"/>
          </a:xfrm>
        </p:spPr>
      </p:pic>
      <p:sp>
        <p:nvSpPr>
          <p:cNvPr id="4" name="Content Placeholder 3"/>
          <p:cNvSpPr>
            <a:spLocks noGrp="1"/>
          </p:cNvSpPr>
          <p:nvPr>
            <p:ph sz="half" idx="2"/>
          </p:nvPr>
        </p:nvSpPr>
        <p:spPr>
          <a:xfrm>
            <a:off x="5029200" y="1825624"/>
            <a:ext cx="6705600" cy="5108576"/>
          </a:xfrm>
        </p:spPr>
        <p:txBody>
          <a:bodyPr>
            <a:normAutofit lnSpcReduction="10000"/>
          </a:bodyPr>
          <a:lstStyle/>
          <a:p>
            <a:pPr marL="0" indent="0" algn="ctr">
              <a:buNone/>
            </a:pPr>
            <a:r>
              <a:rPr lang="en-US" dirty="0" smtClean="0"/>
              <a:t>The First African American to graduate with a Dental Degree in the U.S</a:t>
            </a:r>
            <a:r>
              <a:rPr lang="en-US" sz="2100" dirty="0"/>
              <a:t>.</a:t>
            </a:r>
            <a:r>
              <a:rPr lang="en-US" sz="2100" dirty="0" smtClean="0"/>
              <a:t>  </a:t>
            </a:r>
            <a:endParaRPr lang="en-US" dirty="0" smtClean="0"/>
          </a:p>
          <a:p>
            <a:pPr marL="0" indent="0">
              <a:buNone/>
            </a:pPr>
            <a:r>
              <a:rPr lang="en-US" dirty="0" smtClean="0"/>
              <a:t>EDUCATION</a:t>
            </a:r>
          </a:p>
          <a:p>
            <a:pPr marL="0" indent="0">
              <a:buNone/>
            </a:pPr>
            <a:r>
              <a:rPr lang="en-US" sz="2100" dirty="0" smtClean="0"/>
              <a:t>Dr. Freeman along with Dr. George Franklin Grant became the first African Americans to enroll in Harvard University Dental School in 1867.  Dr.  Freeman was 21 years of age when he enrolled.  He graduated </a:t>
            </a:r>
            <a:r>
              <a:rPr lang="en-US" sz="2100" dirty="0"/>
              <a:t>only four years after the end of </a:t>
            </a:r>
            <a:r>
              <a:rPr lang="en-US" sz="2100" dirty="0" smtClean="0"/>
              <a:t>the</a:t>
            </a:r>
            <a:r>
              <a:rPr lang="en-US" sz="2100" dirty="0"/>
              <a:t> </a:t>
            </a:r>
            <a:r>
              <a:rPr lang="en-US" sz="2100" dirty="0" smtClean="0"/>
              <a:t>Civil War</a:t>
            </a:r>
            <a:r>
              <a:rPr lang="en-US" sz="2100" dirty="0"/>
              <a:t> on May 18, 1869</a:t>
            </a:r>
            <a:r>
              <a:rPr lang="en-US" sz="2100" dirty="0" smtClean="0"/>
              <a:t>.  Dr. Franklin graduated the following year in 1870. </a:t>
            </a:r>
          </a:p>
          <a:p>
            <a:pPr marL="0" indent="0">
              <a:buNone/>
            </a:pPr>
            <a:r>
              <a:rPr lang="en-US" dirty="0" smtClean="0"/>
              <a:t>LIFE</a:t>
            </a:r>
          </a:p>
          <a:p>
            <a:pPr marL="0" indent="0">
              <a:buNone/>
            </a:pPr>
            <a:r>
              <a:rPr lang="en-US" sz="1900" dirty="0" smtClean="0"/>
              <a:t>Born the son of slaves in 1846, </a:t>
            </a:r>
            <a:r>
              <a:rPr lang="en-US" sz="1900" dirty="0"/>
              <a:t>a</a:t>
            </a:r>
            <a:r>
              <a:rPr lang="en-US" sz="1900" dirty="0" smtClean="0"/>
              <a:t>s </a:t>
            </a:r>
            <a:r>
              <a:rPr lang="en-US" sz="1900" dirty="0"/>
              <a:t>a child, </a:t>
            </a:r>
            <a:r>
              <a:rPr lang="en-US" sz="1900" dirty="0" smtClean="0"/>
              <a:t>Dr. Freeman </a:t>
            </a:r>
            <a:r>
              <a:rPr lang="en-US" sz="1900" dirty="0"/>
              <a:t>befriended Henry Bliss Noble, a local white dentist in the District of </a:t>
            </a:r>
            <a:r>
              <a:rPr lang="en-US" sz="1900" dirty="0" smtClean="0"/>
              <a:t>Columbia who encouraged him to apply for dental school.  Unfortunately, </a:t>
            </a:r>
            <a:r>
              <a:rPr lang="en-US" sz="1900" dirty="0"/>
              <a:t>only four years after he received his dental school </a:t>
            </a:r>
            <a:r>
              <a:rPr lang="en-US" sz="1900" dirty="0" smtClean="0"/>
              <a:t>degree, Dr. Freeman passed away in 1873.</a:t>
            </a:r>
            <a:endParaRPr lang="en-US" sz="1900" dirty="0"/>
          </a:p>
        </p:txBody>
      </p:sp>
    </p:spTree>
    <p:extLst>
      <p:ext uri="{BB962C8B-B14F-4D97-AF65-F5344CB8AC3E}">
        <p14:creationId xmlns:p14="http://schemas.microsoft.com/office/powerpoint/2010/main" val="291946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492</TotalTime>
  <Words>2051</Words>
  <Application>Microsoft Office PowerPoint</Application>
  <PresentationFormat>Widescreen</PresentationFormat>
  <Paragraphs>96</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Franklin Gothic Medium</vt:lpstr>
      <vt:lpstr>Medical Design 16x9</vt:lpstr>
      <vt:lpstr>African Americans in Medicine and Health Care</vt:lpstr>
      <vt:lpstr>Overview of African Americans in the field of Medicine</vt:lpstr>
      <vt:lpstr>Dr. Charles Drew  (1904 - 1950)</vt:lpstr>
      <vt:lpstr>Dr. Rebecca Lee Crumpler  (1831 - 1895)</vt:lpstr>
      <vt:lpstr>Dr. James McCune Smith (1813 - 1865)</vt:lpstr>
      <vt:lpstr>Dr. Patricia Bath (1942 - 2019)</vt:lpstr>
      <vt:lpstr>Dr. Daniel Hale Williams (1858 - 1931)</vt:lpstr>
      <vt:lpstr>Mary Eliza Mahoney, RN (1845 - 1926)</vt:lpstr>
      <vt:lpstr>Dr. Robert Tanner Freeman, DDS -  (1846 - 1873)</vt:lpstr>
      <vt:lpstr>Dr. George Franklin Grant, DDS (1847 - 1910)</vt:lpstr>
      <vt:lpstr>Dr. Vivien Thomas  (1910 – 1985)</vt:lpstr>
      <vt:lpstr>AFRICAN AMERICANS IN MEDICINE AND HEALTHCARE FACTOID</vt:lpstr>
      <vt:lpstr>READING RESOURCES </vt:lpstr>
    </vt:vector>
  </TitlesOfParts>
  <Company>Dane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Americans in Medicine and Health Care</dc:title>
  <dc:creator>Carter, Theola</dc:creator>
  <cp:lastModifiedBy>Carter, Theola</cp:lastModifiedBy>
  <cp:revision>94</cp:revision>
  <dcterms:created xsi:type="dcterms:W3CDTF">2021-02-16T20:38:08Z</dcterms:created>
  <dcterms:modified xsi:type="dcterms:W3CDTF">2021-02-22T13:24:31Z</dcterms:modified>
</cp:coreProperties>
</file>